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90" r:id="rId2"/>
    <p:sldMasterId id="2147483703" r:id="rId3"/>
  </p:sldMasterIdLst>
  <p:notesMasterIdLst>
    <p:notesMasterId r:id="rId38"/>
  </p:notesMasterIdLst>
  <p:handoutMasterIdLst>
    <p:handoutMasterId r:id="rId39"/>
  </p:handoutMasterIdLst>
  <p:sldIdLst>
    <p:sldId id="640" r:id="rId4"/>
    <p:sldId id="654" r:id="rId5"/>
    <p:sldId id="750" r:id="rId6"/>
    <p:sldId id="752" r:id="rId7"/>
    <p:sldId id="751" r:id="rId8"/>
    <p:sldId id="759" r:id="rId9"/>
    <p:sldId id="662" r:id="rId10"/>
    <p:sldId id="774" r:id="rId11"/>
    <p:sldId id="671" r:id="rId12"/>
    <p:sldId id="756" r:id="rId13"/>
    <p:sldId id="778" r:id="rId14"/>
    <p:sldId id="676" r:id="rId15"/>
    <p:sldId id="726" r:id="rId16"/>
    <p:sldId id="737" r:id="rId17"/>
    <p:sldId id="738" r:id="rId18"/>
    <p:sldId id="757" r:id="rId19"/>
    <p:sldId id="772" r:id="rId20"/>
    <p:sldId id="775" r:id="rId21"/>
    <p:sldId id="776" r:id="rId22"/>
    <p:sldId id="739" r:id="rId23"/>
    <p:sldId id="767" r:id="rId24"/>
    <p:sldId id="768" r:id="rId25"/>
    <p:sldId id="777" r:id="rId26"/>
    <p:sldId id="758" r:id="rId27"/>
    <p:sldId id="760" r:id="rId28"/>
    <p:sldId id="761" r:id="rId29"/>
    <p:sldId id="762" r:id="rId30"/>
    <p:sldId id="763" r:id="rId31"/>
    <p:sldId id="764" r:id="rId32"/>
    <p:sldId id="765" r:id="rId33"/>
    <p:sldId id="773" r:id="rId34"/>
    <p:sldId id="698" r:id="rId35"/>
    <p:sldId id="779" r:id="rId36"/>
    <p:sldId id="766" r:id="rId3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ля" initials="О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832F"/>
    <a:srgbClr val="C7DA14"/>
    <a:srgbClr val="B8EF2D"/>
    <a:srgbClr val="FBFBFB"/>
    <a:srgbClr val="000000"/>
    <a:srgbClr val="FFCC66"/>
    <a:srgbClr val="CC9900"/>
    <a:srgbClr val="FDF59A"/>
    <a:srgbClr val="F86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05" autoAdjust="0"/>
    <p:restoredTop sz="86761" autoAdjust="0"/>
  </p:normalViewPr>
  <p:slideViewPr>
    <p:cSldViewPr>
      <p:cViewPr varScale="1">
        <p:scale>
          <a:sx n="116" d="100"/>
          <a:sy n="116" d="100"/>
        </p:scale>
        <p:origin x="163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09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fld id="{0F8836CC-4492-43A8-A77C-A444F043FA45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7CF6F1F-7314-42F9-A14C-5D3DD022217A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fld id="{6C2F99E2-F6B4-45CB-B83D-9BEDCA08D414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4539441-0C14-4478-8EA2-5A81A8313254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76B7D46-C925-4515-B6DB-9E92FA98717C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20-35 лет</c:v>
                </c:pt>
                <c:pt idx="1">
                  <c:v>36-55 лет</c:v>
                </c:pt>
                <c:pt idx="2">
                  <c:v>56-65 лет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45</c:v>
                </c:pt>
                <c:pt idx="2">
                  <c:v>35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BCE2D93A-2DE6-4476-B65F-2DE69154B0D7}" type="datetimeFigureOut">
              <a:rPr lang="ru-RU" smtClean="0"/>
              <a:pPr/>
              <a:t>14.02.2024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00CDBB8B-FB47-4802-9C50-C2A4902CDFC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3248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A5B665A3-3916-47C1-A4FD-53755B6DD253}" type="datetimeFigureOut">
              <a:rPr lang="ru-RU" smtClean="0"/>
              <a:pPr/>
              <a:t>14.02.2024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39C4FE01-13BA-47E3-AF60-B99B7E3A73D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0925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8CE7-46E0-4A04-89D9-AE964A49AFB0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30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E329-4239-4054-B7A5-2A4AF78FCF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E329-4239-4054-B7A5-2A4AF78FCF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E329-4239-4054-B7A5-2A4AF78FCF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/>
          <p:cNvSpPr>
            <a:spLocks noGrp="1"/>
          </p:cNvSpPr>
          <p:nvPr>
            <p:ph idx="1"/>
          </p:nvPr>
        </p:nvSpPr>
        <p:spPr bwMode="auto">
          <a:xfrm>
            <a:off x="467544" y="1124744"/>
            <a:ext cx="8222431" cy="48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Titelplatzhalter 2"/>
          <p:cNvSpPr>
            <a:spLocks noGrp="1"/>
          </p:cNvSpPr>
          <p:nvPr>
            <p:ph type="title"/>
          </p:nvPr>
        </p:nvSpPr>
        <p:spPr>
          <a:xfrm>
            <a:off x="457200" y="67112"/>
            <a:ext cx="8535798" cy="84728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Foliennummernplatzhalter 11"/>
          <p:cNvSpPr>
            <a:spLocks noGrp="1"/>
          </p:cNvSpPr>
          <p:nvPr>
            <p:ph type="sldNum" sz="quarter" idx="10"/>
          </p:nvPr>
        </p:nvSpPr>
        <p:spPr>
          <a:xfrm>
            <a:off x="354013" y="6272213"/>
            <a:ext cx="27781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>
              <a:defRPr kumimoji="0" sz="1000">
                <a:solidFill>
                  <a:srgbClr val="FF7129"/>
                </a:solidFill>
              </a:defRPr>
            </a:lvl1pPr>
          </a:lstStyle>
          <a:p>
            <a:endParaRPr lang="de-AT" dirty="0" smtClean="0"/>
          </a:p>
          <a:p>
            <a:r>
              <a:rPr lang="de-AT" dirty="0" smtClean="0"/>
              <a:t>– page </a:t>
            </a:r>
            <a:fld id="{F892954D-9A49-4372-B9D0-F162A9BB2A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1" y="260350"/>
            <a:ext cx="8291513" cy="5761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86141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E329-4239-4054-B7A5-2A4AF78FCF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E329-4239-4054-B7A5-2A4AF78FCF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E329-4239-4054-B7A5-2A4AF78FCF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E329-4239-4054-B7A5-2A4AF78FCF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E329-4239-4054-B7A5-2A4AF78FCF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E329-4239-4054-B7A5-2A4AF78FCF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C6D0E329-4239-4054-B7A5-2A4AF78FCF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E329-4239-4054-B7A5-2A4AF78FCF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E329-4239-4054-B7A5-2A4AF78FCF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E329-4239-4054-B7A5-2A4AF78FCF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E329-4239-4054-B7A5-2A4AF78FCF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E329-4239-4054-B7A5-2A4AF78FCF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1" y="260350"/>
            <a:ext cx="8291513" cy="5761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86141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D90D8-45B1-4495-8E95-195323F3706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F845-10B5-4382-8421-3CBEB27B4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745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6394-4B80-4DD1-B16D-329452086F5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F845-10B5-4382-8421-3CBEB27B4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692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506FE-0ECA-413A-B812-09E0F2B944E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F845-10B5-4382-8421-3CBEB27B4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264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0993-B01B-4F4B-8F85-65820A85E1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F845-10B5-4382-8421-3CBEB27B4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758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E329-4239-4054-B7A5-2A4AF78FCF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65AC-290C-4224-B5A8-B872697D6A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F845-10B5-4382-8421-3CBEB27B4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0631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380B-060B-459F-AC65-EE49783EBC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F845-10B5-4382-8421-3CBEB27B4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2613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5D30-BB85-412E-AAF4-83A7D842D55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F845-10B5-4382-8421-3CBEB27B4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1375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841E-181A-4190-AE66-68C641A78A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F845-10B5-4382-8421-3CBEB27B4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21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9973-6F6A-4140-BE47-1286A43A3E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F845-10B5-4382-8421-3CBEB27B4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81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468C-DCBD-4736-932C-3803F96AB7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F845-10B5-4382-8421-3CBEB27B4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810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E3A2-0EF7-473D-A0A1-12BDCFEFF0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F845-10B5-4382-8421-3CBEB27B4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721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A1B6C-517F-4E0D-B447-4EC613B525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F845-10B5-4382-8421-3CBEB27B4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32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E329-4239-4054-B7A5-2A4AF78FCF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E329-4239-4054-B7A5-2A4AF78FCF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E329-4239-4054-B7A5-2A4AF78FCF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E329-4239-4054-B7A5-2A4AF78FCF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E329-4239-4054-B7A5-2A4AF78FCF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E329-4239-4054-B7A5-2A4AF78FCF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6D0E329-4239-4054-B7A5-2A4AF78FCF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E329-4239-4054-B7A5-2A4AF78FCF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823C4-2A97-4A4A-82E4-5AFB91E46C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2F845-10B5-4382-8421-3CBEB27B4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3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8.png"/><Relationship Id="rId7" Type="http://schemas.openxmlformats.org/officeDocument/2006/relationships/image" Target="../media/image66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4.jpeg"/><Relationship Id="rId4" Type="http://schemas.openxmlformats.org/officeDocument/2006/relationships/image" Target="../media/image7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81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5958" y="892018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 </a:t>
            </a:r>
          </a:p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ВАШЕЙ РЕКЛАМЫ </a:t>
            </a:r>
          </a:p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В ТОРГОВОЙ СЕТИ 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512" y="2152198"/>
            <a:ext cx="2592288" cy="525781"/>
          </a:xfrm>
          <a:prstGeom prst="rect">
            <a:avLst/>
          </a:prstGeom>
        </p:spPr>
      </p:pic>
      <p:sp>
        <p:nvSpPr>
          <p:cNvPr id="4" name="AutoShape 2" descr="X:\BELMARKET\pr-users\General\%D0%91%D0%BB%D0%BE%D1%86%D0%BA%D0%B0%D1%8F %D0%98%D0%BD%D0%BD%D0%B0\%D0%9F%D1%80%D0%BE%D0%B4%D0%B0%D0%B6%D0%B0 %D1%80%D0%B5%D0%BA%D0%BB%D0%B0%D0%BC%D1%8B\original_51e8df61a0f3021821000017_53a27d2ad2da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2780928"/>
            <a:ext cx="6768752" cy="3688642"/>
          </a:xfrm>
          <a:prstGeom prst="roundRect">
            <a:avLst/>
          </a:prstGeom>
          <a:ln w="28575">
            <a:solidFill>
              <a:srgbClr val="FF832F"/>
            </a:solidFill>
          </a:ln>
        </p:spPr>
      </p:pic>
    </p:spTree>
    <p:extLst>
      <p:ext uri="{BB962C8B-B14F-4D97-AF65-F5344CB8AC3E}">
        <p14:creationId xmlns:p14="http://schemas.microsoft.com/office/powerpoint/2010/main" val="384876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1281" y="924122"/>
            <a:ext cx="6367919" cy="1005429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+mn-lt"/>
                <a:cs typeface="Times New Roman" panose="02020603050405020304" pitchFamily="18" charset="0"/>
              </a:rPr>
              <a:t>Распространение рекламных листовок </a:t>
            </a:r>
            <a:r>
              <a:rPr lang="ru-RU" sz="2400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+mn-lt"/>
                <a:cs typeface="Times New Roman" panose="02020603050405020304" pitchFamily="18" charset="0"/>
              </a:rPr>
              <a:t>в корзинах, на тележках*</a:t>
            </a:r>
            <a:endParaRPr lang="ru-RU" sz="4800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8" r="11" b="140"/>
          <a:stretch/>
        </p:blipFill>
        <p:spPr>
          <a:xfrm rot="1328294">
            <a:off x="6952796" y="4305218"/>
            <a:ext cx="1137343" cy="1613615"/>
          </a:xfrm>
          <a:prstGeom prst="roundRect">
            <a:avLst/>
          </a:prstGeom>
          <a:ln w="12700">
            <a:solidFill>
              <a:srgbClr val="FF832F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585179" y="5945598"/>
            <a:ext cx="3317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*Изготовление за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рекламодателя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156809"/>
            <a:ext cx="2980341" cy="2004465"/>
          </a:xfrm>
          <a:prstGeom prst="roundRect">
            <a:avLst/>
          </a:prstGeom>
          <a:ln w="12700">
            <a:solidFill>
              <a:srgbClr val="FF832F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8244408" y="6309320"/>
            <a:ext cx="504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64379" y="2100610"/>
            <a:ext cx="5148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cs typeface="Times New Roman" panose="02020603050405020304" pitchFamily="18" charset="0"/>
              </a:rPr>
              <a:t>Размещение (крепление) рекламной информации на тележках (формат А4)*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00690" y="2686977"/>
            <a:ext cx="3751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6600"/>
                </a:solidFill>
              </a:rPr>
              <a:t>Стоимость: </a:t>
            </a:r>
          </a:p>
          <a:p>
            <a:pPr algn="ctr"/>
            <a:r>
              <a:rPr lang="ru-RU" sz="1600" dirty="0" smtClean="0"/>
              <a:t>7,00 </a:t>
            </a:r>
            <a:r>
              <a:rPr lang="en-US" sz="1600" dirty="0" smtClean="0"/>
              <a:t>BYN</a:t>
            </a:r>
            <a:r>
              <a:rPr lang="ru-RU" sz="1600" dirty="0" smtClean="0"/>
              <a:t> 1 </a:t>
            </a:r>
            <a:r>
              <a:rPr lang="ru-RU" sz="1600" dirty="0" err="1" smtClean="0"/>
              <a:t>шт</a:t>
            </a:r>
            <a:r>
              <a:rPr lang="ru-RU" sz="1600" dirty="0" smtClean="0"/>
              <a:t>/месяц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47903" y="305809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cs typeface="Times New Roman" panose="02020603050405020304" pitchFamily="18" charset="0"/>
              </a:rPr>
              <a:t>Распространение листовок </a:t>
            </a:r>
            <a:r>
              <a:rPr lang="ru-RU" b="1" dirty="0" smtClean="0">
                <a:cs typeface="Times New Roman" panose="02020603050405020304" pitchFamily="18" charset="0"/>
              </a:rPr>
              <a:t>в корзинах и тележках (формат не более А4) *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179796" y="353484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FF6600"/>
                </a:solidFill>
              </a:rPr>
              <a:t>Стоимость: </a:t>
            </a:r>
          </a:p>
          <a:p>
            <a:pPr algn="ctr"/>
            <a:r>
              <a:rPr lang="ru-RU" sz="1600" dirty="0" smtClean="0"/>
              <a:t>600,00 </a:t>
            </a:r>
            <a:r>
              <a:rPr lang="en-US" sz="1600" dirty="0"/>
              <a:t>BYN</a:t>
            </a:r>
            <a:r>
              <a:rPr lang="ru-RU" sz="1600" dirty="0"/>
              <a:t> </a:t>
            </a:r>
            <a:r>
              <a:rPr lang="ru-RU" sz="1600" dirty="0" smtClean="0"/>
              <a:t>10000 </a:t>
            </a:r>
            <a:r>
              <a:rPr lang="ru-RU" sz="1600" dirty="0" err="1" smtClean="0"/>
              <a:t>шт</a:t>
            </a:r>
            <a:r>
              <a:rPr lang="ru-RU" sz="1600" dirty="0" smtClean="0"/>
              <a:t>/2 недели</a:t>
            </a:r>
            <a:endParaRPr lang="ru-RU" sz="1600" dirty="0"/>
          </a:p>
        </p:txBody>
      </p:sp>
      <p:sp>
        <p:nvSpPr>
          <p:cNvPr id="14" name="AutoShape 2" descr="X:\BELMARKET\pr-users\General\%D0%91%D0%BB%D0%BE%D1%86%D0%BA%D0%B0%D1%8F %D0%98%D0%BD%D0%BD%D0%B0\%D0%9F%D1%80%D0%BE%D0%B4%D0%B0%D0%B6%D0%B0 %D1%80%D0%B5%D0%BA%D0%BB%D0%B0%D0%BC%D1%8B\%D0%A4%D0%BE%D1%82%D0%BE %D0%B2 %D0%BF%D1%80%D0%B5%D0%B7%D0%B5%D0%BD%D1%82%D0%B0%D1%86%D0%B8%D1%8E\%D1%82%D0%B5%D0%BB%D0%B5%D0%B6%D0%BA%D0%B8 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08" y="990243"/>
            <a:ext cx="1980943" cy="2641257"/>
          </a:xfrm>
          <a:prstGeom prst="roundRect">
            <a:avLst/>
          </a:prstGeom>
          <a:ln w="19050">
            <a:solidFill>
              <a:srgbClr val="FF660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7731">
            <a:off x="457133" y="3820492"/>
            <a:ext cx="1894774" cy="2526365"/>
          </a:xfrm>
          <a:prstGeom prst="roundRect">
            <a:avLst/>
          </a:prstGeom>
          <a:ln w="19050">
            <a:solidFill>
              <a:srgbClr val="FF6600"/>
            </a:solidFill>
          </a:ln>
        </p:spPr>
      </p:pic>
    </p:spTree>
    <p:extLst>
      <p:ext uri="{BB962C8B-B14F-4D97-AF65-F5344CB8AC3E}">
        <p14:creationId xmlns:p14="http://schemas.microsoft.com/office/powerpoint/2010/main" val="14742984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42547" y="975544"/>
            <a:ext cx="7553889" cy="636725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+mn-lt"/>
                <a:cs typeface="Times New Roman" panose="02020603050405020304" pitchFamily="18" charset="0"/>
              </a:rPr>
              <a:t>Распространение рекламных листовок </a:t>
            </a:r>
            <a:r>
              <a:rPr lang="ru-RU" sz="2800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+mn-lt"/>
                <a:cs typeface="Times New Roman" panose="02020603050405020304" pitchFamily="18" charset="0"/>
              </a:rPr>
              <a:t>на </a:t>
            </a:r>
            <a:r>
              <a:rPr lang="ru-RU" sz="2800" b="1" dirty="0" err="1" smtClean="0">
                <a:cs typeface="Times New Roman" panose="02020603050405020304" pitchFamily="18" charset="0"/>
              </a:rPr>
              <a:t>прикассовых</a:t>
            </a:r>
            <a:r>
              <a:rPr lang="ru-RU" sz="2800" b="1" dirty="0" smtClean="0">
                <a:cs typeface="Times New Roman" panose="02020603050405020304" pitchFamily="18" charset="0"/>
              </a:rPr>
              <a:t> </a:t>
            </a:r>
            <a:r>
              <a:rPr lang="ru-RU" sz="2800" b="1" dirty="0">
                <a:cs typeface="Times New Roman" panose="02020603050405020304" pitchFamily="18" charset="0"/>
              </a:rPr>
              <a:t>зонах </a:t>
            </a:r>
            <a:r>
              <a:rPr lang="ru-RU" sz="2800" b="1" dirty="0" smtClean="0">
                <a:latin typeface="+mn-lt"/>
                <a:cs typeface="Times New Roman" panose="02020603050405020304" pitchFamily="18" charset="0"/>
              </a:rPr>
              <a:t>*</a:t>
            </a:r>
            <a:endParaRPr lang="ru-RU" sz="5400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85179" y="5945598"/>
            <a:ext cx="3317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*Изготовление за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рекламодателя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50"/>
          <a:stretch/>
        </p:blipFill>
        <p:spPr>
          <a:xfrm>
            <a:off x="611560" y="3429000"/>
            <a:ext cx="2829792" cy="2304256"/>
          </a:xfrm>
          <a:prstGeom prst="roundRect">
            <a:avLst/>
          </a:prstGeom>
          <a:ln w="12700">
            <a:solidFill>
              <a:srgbClr val="FF832F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8244408" y="6309320"/>
            <a:ext cx="504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2060848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cs typeface="Times New Roman" panose="02020603050405020304" pitchFamily="18" charset="0"/>
              </a:rPr>
              <a:t>Распространение рекламных листовок (</a:t>
            </a:r>
            <a:r>
              <a:rPr lang="ru-RU" sz="2000" b="1" dirty="0" err="1" smtClean="0">
                <a:cs typeface="Times New Roman" panose="02020603050405020304" pitchFamily="18" charset="0"/>
              </a:rPr>
              <a:t>флаеров</a:t>
            </a:r>
            <a:r>
              <a:rPr lang="ru-RU" sz="2000" b="1" dirty="0" smtClean="0">
                <a:cs typeface="Times New Roman" panose="02020603050405020304" pitchFamily="18" charset="0"/>
              </a:rPr>
              <a:t>) кассирами при совершении покупки* 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15471" y="2910354"/>
            <a:ext cx="4280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6600"/>
                </a:solidFill>
              </a:rPr>
              <a:t>Стоимость: </a:t>
            </a:r>
          </a:p>
          <a:p>
            <a:pPr algn="ctr"/>
            <a:r>
              <a:rPr lang="ru-RU" dirty="0" smtClean="0"/>
              <a:t>200,00 </a:t>
            </a:r>
            <a:r>
              <a:rPr lang="en-US" dirty="0" smtClean="0"/>
              <a:t>BYN</a:t>
            </a:r>
            <a:r>
              <a:rPr lang="ru-RU" dirty="0" smtClean="0"/>
              <a:t> 1 день/1 торговый объект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38533" y="3716283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cs typeface="Times New Roman" panose="02020603050405020304" pitchFamily="18" charset="0"/>
              </a:rPr>
              <a:t>Распространение листовок (</a:t>
            </a:r>
            <a:r>
              <a:rPr lang="ru-RU" sz="2000" b="1" dirty="0">
                <a:cs typeface="Times New Roman" panose="02020603050405020304" pitchFamily="18" charset="0"/>
              </a:rPr>
              <a:t>формат не более А5)</a:t>
            </a:r>
            <a:r>
              <a:rPr lang="ru-RU" sz="2000" b="1" dirty="0" smtClean="0">
                <a:cs typeface="Times New Roman" panose="02020603050405020304" pitchFamily="18" charset="0"/>
              </a:rPr>
              <a:t> на кассовой зоне*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90866" y="466270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6600"/>
                </a:solidFill>
              </a:rPr>
              <a:t>Стоимость: </a:t>
            </a:r>
          </a:p>
          <a:p>
            <a:pPr algn="ctr"/>
            <a:r>
              <a:rPr lang="ru-RU" dirty="0" smtClean="0"/>
              <a:t>250,00 </a:t>
            </a:r>
            <a:r>
              <a:rPr lang="en-US" dirty="0"/>
              <a:t>BYN</a:t>
            </a:r>
            <a:r>
              <a:rPr lang="ru-RU" dirty="0"/>
              <a:t> </a:t>
            </a:r>
            <a:r>
              <a:rPr lang="ru-RU" dirty="0" smtClean="0"/>
              <a:t>1 неделя/1 торговый объект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91209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36149" y="4377790"/>
            <a:ext cx="323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832F"/>
                </a:solidFill>
              </a:rPr>
              <a:t>Стоимость: </a:t>
            </a:r>
            <a:r>
              <a:rPr lang="ru-RU" dirty="0" smtClean="0"/>
              <a:t>2,60 </a:t>
            </a:r>
            <a:r>
              <a:rPr lang="en-US" dirty="0" smtClean="0"/>
              <a:t>BYN </a:t>
            </a:r>
            <a:r>
              <a:rPr lang="ru-RU" dirty="0" smtClean="0"/>
              <a:t>рулон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2636912"/>
            <a:ext cx="44574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cs typeface="Times New Roman" panose="02020603050405020304" pitchFamily="18" charset="0"/>
              </a:rPr>
              <a:t>Размещение </a:t>
            </a:r>
            <a:r>
              <a:rPr lang="ru-RU" sz="2000" dirty="0">
                <a:cs typeface="Times New Roman" panose="02020603050405020304" pitchFamily="18" charset="0"/>
              </a:rPr>
              <a:t>рекламной информации на чековой </a:t>
            </a:r>
            <a:r>
              <a:rPr lang="ru-RU" sz="2000" dirty="0" smtClean="0">
                <a:cs typeface="Times New Roman" panose="02020603050405020304" pitchFamily="18" charset="0"/>
              </a:rPr>
              <a:t>ленте: дополнительный чек) </a:t>
            </a:r>
          </a:p>
          <a:p>
            <a:pPr algn="ctr"/>
            <a:r>
              <a:rPr lang="ru-RU" sz="2000" dirty="0" smtClean="0">
                <a:cs typeface="Times New Roman" panose="02020603050405020304" pitchFamily="18" charset="0"/>
              </a:rPr>
              <a:t>(100</a:t>
            </a:r>
            <a:r>
              <a:rPr lang="ru-RU" sz="2000" dirty="0">
                <a:cs typeface="Times New Roman" panose="02020603050405020304" pitchFamily="18" charset="0"/>
              </a:rPr>
              <a:t>% заполнение рулона)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t="103" r="152" b="21"/>
          <a:stretch/>
        </p:blipFill>
        <p:spPr>
          <a:xfrm rot="21281239">
            <a:off x="908905" y="4481267"/>
            <a:ext cx="1381927" cy="1973177"/>
          </a:xfrm>
          <a:prstGeom prst="roundRect">
            <a:avLst/>
          </a:prstGeom>
          <a:ln w="12700">
            <a:solidFill>
              <a:srgbClr val="FF66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524" y="962788"/>
            <a:ext cx="7920882" cy="1022479"/>
          </a:xfrm>
        </p:spPr>
        <p:txBody>
          <a:bodyPr>
            <a:normAutofit/>
          </a:bodyPr>
          <a:lstStyle/>
          <a:p>
            <a:r>
              <a:rPr lang="ru-RU" sz="2800" b="1" dirty="0">
                <a:cs typeface="Times New Roman" panose="02020603050405020304" pitchFamily="18" charset="0"/>
              </a:rPr>
              <a:t>Размещение рекламной информации </a:t>
            </a:r>
            <a:br>
              <a:rPr lang="ru-RU" sz="2800" b="1" dirty="0">
                <a:cs typeface="Times New Roman" panose="02020603050405020304" pitchFamily="18" charset="0"/>
              </a:rPr>
            </a:br>
            <a:r>
              <a:rPr lang="ru-RU" sz="2800" b="1" dirty="0">
                <a:cs typeface="Times New Roman" panose="02020603050405020304" pitchFamily="18" charset="0"/>
              </a:rPr>
              <a:t>на чековой ленте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68477" y="6352874"/>
            <a:ext cx="472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22" y="1981513"/>
            <a:ext cx="3649182" cy="2327523"/>
          </a:xfrm>
          <a:prstGeom prst="roundRect">
            <a:avLst/>
          </a:prstGeom>
          <a:ln w="19050">
            <a:solidFill>
              <a:srgbClr val="FF832F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t="103" r="152" b="21"/>
          <a:stretch/>
        </p:blipFill>
        <p:spPr>
          <a:xfrm rot="900678">
            <a:off x="2355683" y="4424405"/>
            <a:ext cx="1381927" cy="1973177"/>
          </a:xfrm>
          <a:prstGeom prst="roundRect">
            <a:avLst/>
          </a:prstGeom>
          <a:ln w="12700">
            <a:solidFill>
              <a:srgbClr val="FF6600"/>
            </a:solidFill>
          </a:ln>
        </p:spPr>
      </p:pic>
    </p:spTree>
    <p:extLst>
      <p:ext uri="{BB962C8B-B14F-4D97-AF65-F5344CB8AC3E}">
        <p14:creationId xmlns:p14="http://schemas.microsoft.com/office/powerpoint/2010/main" val="41755505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5" y="1412776"/>
            <a:ext cx="8535798" cy="84728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1580" y="908720"/>
            <a:ext cx="7887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cs typeface="Times New Roman" panose="02020603050405020304" pitchFamily="18" charset="0"/>
              </a:rPr>
              <a:t>Проведение видеосъемки в торговом </a:t>
            </a:r>
            <a:r>
              <a:rPr lang="ru-RU" sz="2800" b="1" dirty="0" smtClean="0">
                <a:cs typeface="Times New Roman" panose="02020603050405020304" pitchFamily="18" charset="0"/>
              </a:rPr>
              <a:t>зале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73463" y="1964434"/>
            <a:ext cx="4527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832F"/>
                </a:solidFill>
              </a:rPr>
              <a:t>Стоимость: </a:t>
            </a:r>
            <a:r>
              <a:rPr lang="ru-RU" sz="2400" dirty="0" smtClean="0"/>
              <a:t>150,00 </a:t>
            </a:r>
            <a:r>
              <a:rPr lang="en-US" sz="2400" dirty="0" smtClean="0"/>
              <a:t>BYN</a:t>
            </a:r>
            <a:r>
              <a:rPr lang="ru-RU" sz="2400" dirty="0" smtClean="0"/>
              <a:t>/1час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60542"/>
            <a:ext cx="3528392" cy="2352460"/>
          </a:xfrm>
          <a:prstGeom prst="roundRect">
            <a:avLst/>
          </a:prstGeom>
          <a:ln w="12700">
            <a:solidFill>
              <a:srgbClr val="FF66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4" y="2996952"/>
            <a:ext cx="4546476" cy="2918838"/>
          </a:xfrm>
          <a:prstGeom prst="roundRect">
            <a:avLst/>
          </a:prstGeom>
          <a:ln w="12700">
            <a:solidFill>
              <a:srgbClr val="FF660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" t="63" r="144" b="136"/>
          <a:stretch/>
        </p:blipFill>
        <p:spPr>
          <a:xfrm>
            <a:off x="1007604" y="4221088"/>
            <a:ext cx="2160240" cy="2088232"/>
          </a:xfrm>
          <a:prstGeom prst="roundRect">
            <a:avLst/>
          </a:prstGeom>
          <a:ln w="12700">
            <a:solidFill>
              <a:srgbClr val="FF66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244408" y="6332120"/>
            <a:ext cx="556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ru-RU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3487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6782" y="1323588"/>
            <a:ext cx="8535798" cy="84728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865010"/>
            <a:ext cx="7164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Размещение рекламного видео слайда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218027" y="6332183"/>
            <a:ext cx="572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ru-RU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1614081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Размещение </a:t>
            </a:r>
            <a:r>
              <a:rPr lang="ru-RU" sz="2000" dirty="0"/>
              <a:t>рекламной информации на мониторах на торцах в торговом </a:t>
            </a:r>
            <a:r>
              <a:rPr lang="ru-RU" sz="2000" dirty="0" smtClean="0"/>
              <a:t>зале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35996" y="2635493"/>
            <a:ext cx="4414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832F"/>
                </a:solidFill>
              </a:rPr>
              <a:t>Стоимость: </a:t>
            </a:r>
            <a:r>
              <a:rPr lang="ru-RU" dirty="0" smtClean="0"/>
              <a:t>300,00 </a:t>
            </a:r>
            <a:r>
              <a:rPr lang="en-US" dirty="0" smtClean="0"/>
              <a:t>BYN</a:t>
            </a:r>
            <a:r>
              <a:rPr lang="ru-RU" dirty="0" smtClean="0"/>
              <a:t> 1 ТО/2 недели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91477">
            <a:off x="1368174" y="2831196"/>
            <a:ext cx="2931618" cy="3356723"/>
          </a:xfrm>
          <a:prstGeom prst="roundRect">
            <a:avLst/>
          </a:prstGeom>
          <a:ln w="12700">
            <a:solidFill>
              <a:srgbClr val="FF660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5489">
            <a:off x="5163449" y="3682321"/>
            <a:ext cx="1827231" cy="2466369"/>
          </a:xfrm>
          <a:prstGeom prst="roundRect">
            <a:avLst/>
          </a:prstGeom>
          <a:ln w="19050">
            <a:solidFill>
              <a:srgbClr val="FF832F"/>
            </a:solidFill>
          </a:ln>
        </p:spPr>
      </p:pic>
    </p:spTree>
    <p:extLst>
      <p:ext uri="{BB962C8B-B14F-4D97-AF65-F5344CB8AC3E}">
        <p14:creationId xmlns:p14="http://schemas.microsoft.com/office/powerpoint/2010/main" val="331017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828600" y="1262614"/>
            <a:ext cx="8535798" cy="84728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063011"/>
            <a:ext cx="8028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cs typeface="Times New Roman" panose="02020603050405020304" pitchFamily="18" charset="0"/>
              </a:rPr>
              <a:t>Делитель </a:t>
            </a:r>
            <a:r>
              <a:rPr lang="ru-RU" sz="2800" b="1" dirty="0">
                <a:cs typeface="Times New Roman" panose="02020603050405020304" pitchFamily="18" charset="0"/>
              </a:rPr>
              <a:t>покупок на </a:t>
            </a:r>
            <a:r>
              <a:rPr lang="ru-RU" sz="2800" b="1" dirty="0" smtClean="0">
                <a:cs typeface="Times New Roman" panose="02020603050405020304" pitchFamily="18" charset="0"/>
              </a:rPr>
              <a:t>кассах*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63480" y="1629299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832F"/>
                </a:solidFill>
              </a:rPr>
              <a:t>Стоимость: </a:t>
            </a:r>
            <a:r>
              <a:rPr lang="ru-RU" sz="2000" dirty="0" smtClean="0"/>
              <a:t>30,00 </a:t>
            </a:r>
            <a:r>
              <a:rPr lang="en-US" sz="2000" dirty="0" smtClean="0"/>
              <a:t>BYN</a:t>
            </a:r>
            <a:r>
              <a:rPr lang="ru-RU" sz="2000" dirty="0" smtClean="0"/>
              <a:t> шт./месяц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" b="18"/>
          <a:stretch/>
        </p:blipFill>
        <p:spPr>
          <a:xfrm>
            <a:off x="611560" y="2276872"/>
            <a:ext cx="3672408" cy="3528392"/>
          </a:xfrm>
          <a:prstGeom prst="roundRect">
            <a:avLst/>
          </a:prstGeom>
          <a:ln w="12700">
            <a:solidFill>
              <a:srgbClr val="FF832F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232" y="2661098"/>
            <a:ext cx="3549204" cy="2759940"/>
          </a:xfrm>
          <a:prstGeom prst="roundRect">
            <a:avLst/>
          </a:prstGeom>
          <a:ln w="12700">
            <a:solidFill>
              <a:srgbClr val="FF832F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8172400" y="6345627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ru-RU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5912452"/>
            <a:ext cx="27658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*Изготовление за счет рекламодателя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2159381"/>
            <a:ext cx="34069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период размещения - 1 месяц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2056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828600" y="1262614"/>
            <a:ext cx="8535798" cy="84728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906544"/>
            <a:ext cx="8028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cs typeface="Times New Roman" panose="02020603050405020304" pitchFamily="18" charset="0"/>
              </a:rPr>
              <a:t>Реклама на транспортерной ленте*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606870"/>
            <a:ext cx="4283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832F"/>
                </a:solidFill>
              </a:rPr>
              <a:t>Стоимость</a:t>
            </a:r>
            <a:r>
              <a:rPr lang="ru-RU" sz="2000" b="1" dirty="0" smtClean="0">
                <a:solidFill>
                  <a:srgbClr val="FF832F"/>
                </a:solidFill>
              </a:rPr>
              <a:t>: </a:t>
            </a:r>
            <a:r>
              <a:rPr lang="ru-RU" sz="2000" dirty="0" smtClean="0"/>
              <a:t>85,00 </a:t>
            </a:r>
            <a:r>
              <a:rPr lang="en-US" sz="2000" dirty="0" smtClean="0"/>
              <a:t>BYN</a:t>
            </a:r>
            <a:r>
              <a:rPr lang="ru-RU" sz="2000" dirty="0" smtClean="0"/>
              <a:t> шт./месяц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933056"/>
            <a:ext cx="3672408" cy="2448272"/>
          </a:xfrm>
          <a:prstGeom prst="roundRect">
            <a:avLst/>
          </a:prstGeom>
          <a:ln w="12700">
            <a:solidFill>
              <a:srgbClr val="FF66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0" y="1575977"/>
            <a:ext cx="3275856" cy="2183904"/>
          </a:xfrm>
          <a:prstGeom prst="roundRect">
            <a:avLst/>
          </a:prstGeom>
          <a:ln w="12700">
            <a:solidFill>
              <a:srgbClr val="FF66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2276872"/>
            <a:ext cx="3059832" cy="3405576"/>
          </a:xfrm>
          <a:prstGeom prst="roundRect">
            <a:avLst/>
          </a:prstGeom>
          <a:ln w="12700">
            <a:solidFill>
              <a:srgbClr val="FF660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6137020" y="5872218"/>
            <a:ext cx="27658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*Изготовление за счет рекламодателя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172400" y="6345627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ru-RU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9965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900608" y="1266231"/>
            <a:ext cx="8535798" cy="84728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59305"/>
            <a:ext cx="8028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cs typeface="Times New Roman" panose="02020603050405020304" pitchFamily="18" charset="0"/>
              </a:rPr>
              <a:t>Реклама на экранах и ограничителях покупок на кассах самообслуживания*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7030" y="1895853"/>
            <a:ext cx="4283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832F"/>
                </a:solidFill>
              </a:rPr>
              <a:t>Стоимость</a:t>
            </a:r>
            <a:r>
              <a:rPr lang="ru-RU" b="1" dirty="0" smtClean="0">
                <a:solidFill>
                  <a:srgbClr val="FF832F"/>
                </a:solidFill>
              </a:rPr>
              <a:t>: </a:t>
            </a:r>
            <a:r>
              <a:rPr lang="ru-RU" dirty="0" smtClean="0"/>
              <a:t>85,00 </a:t>
            </a:r>
            <a:r>
              <a:rPr lang="en-US" dirty="0" smtClean="0"/>
              <a:t>BYN</a:t>
            </a:r>
            <a:r>
              <a:rPr lang="ru-RU" dirty="0" smtClean="0"/>
              <a:t> шт./2 недели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24030" y="5943183"/>
            <a:ext cx="27658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*Изготовление за счет рекламодателя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172400" y="6345627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ru-RU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1468" y="1581431"/>
            <a:ext cx="6362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Реклама на главных экранах касс самообслуживания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30583" y="2501086"/>
            <a:ext cx="3939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832F"/>
                </a:solidFill>
              </a:rPr>
              <a:t>Стоимость: </a:t>
            </a:r>
            <a:r>
              <a:rPr lang="ru-RU" dirty="0" smtClean="0"/>
              <a:t>100,00 </a:t>
            </a:r>
            <a:r>
              <a:rPr lang="en-US" dirty="0"/>
              <a:t>BYN</a:t>
            </a:r>
            <a:r>
              <a:rPr lang="ru-RU" dirty="0"/>
              <a:t> шт./месяц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09885" y="2205964"/>
            <a:ext cx="6203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Брендирование</a:t>
            </a:r>
            <a:r>
              <a:rPr lang="ru-RU" b="1" dirty="0" smtClean="0"/>
              <a:t> ограничителя </a:t>
            </a:r>
            <a:r>
              <a:rPr lang="ru-RU" b="1" dirty="0"/>
              <a:t>платформы </a:t>
            </a:r>
            <a:r>
              <a:rPr lang="ru-RU" b="1" dirty="0" smtClean="0"/>
              <a:t>покупок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65193" y="2843205"/>
            <a:ext cx="4470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Пакетное размещение </a:t>
            </a:r>
          </a:p>
          <a:p>
            <a:pPr algn="ctr"/>
            <a:r>
              <a:rPr lang="ru-RU" b="1" dirty="0" smtClean="0"/>
              <a:t>рекламы на КСО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30583" y="3447412"/>
            <a:ext cx="3939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832F"/>
                </a:solidFill>
              </a:rPr>
              <a:t>Стоимость: </a:t>
            </a:r>
            <a:r>
              <a:rPr lang="ru-RU" dirty="0" smtClean="0"/>
              <a:t>200,00 </a:t>
            </a:r>
            <a:r>
              <a:rPr lang="en-US" dirty="0"/>
              <a:t>BYN</a:t>
            </a:r>
            <a:r>
              <a:rPr lang="ru-RU" dirty="0"/>
              <a:t> шт./месяц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834141"/>
            <a:ext cx="2137789" cy="3374595"/>
          </a:xfrm>
          <a:prstGeom prst="roundRect">
            <a:avLst/>
          </a:prstGeom>
          <a:ln w="12700">
            <a:solidFill>
              <a:srgbClr val="FF832F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308" y="3832534"/>
            <a:ext cx="1656184" cy="1981229"/>
          </a:xfrm>
          <a:prstGeom prst="roundRect">
            <a:avLst/>
          </a:prstGeom>
          <a:ln w="12700">
            <a:solidFill>
              <a:srgbClr val="FF832F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t="56" b="-1"/>
          <a:stretch/>
        </p:blipFill>
        <p:spPr>
          <a:xfrm>
            <a:off x="5105722" y="3873539"/>
            <a:ext cx="2036616" cy="1964978"/>
          </a:xfrm>
          <a:prstGeom prst="roundRect">
            <a:avLst/>
          </a:prstGeom>
          <a:ln w="12700">
            <a:solidFill>
              <a:srgbClr val="FF832F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2" y="2423029"/>
            <a:ext cx="2462520" cy="3692941"/>
          </a:xfrm>
          <a:prstGeom prst="roundRect">
            <a:avLst/>
          </a:prstGeom>
          <a:ln w="12700">
            <a:solidFill>
              <a:srgbClr val="FF832F"/>
            </a:solidFill>
          </a:ln>
        </p:spPr>
      </p:pic>
    </p:spTree>
    <p:extLst>
      <p:ext uri="{BB962C8B-B14F-4D97-AF65-F5344CB8AC3E}">
        <p14:creationId xmlns:p14="http://schemas.microsoft.com/office/powerpoint/2010/main" val="15163776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792975"/>
            <a:ext cx="90033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cs typeface="Times New Roman" panose="02020603050405020304" pitchFamily="18" charset="0"/>
              </a:rPr>
              <a:t>Размещение </a:t>
            </a:r>
            <a:r>
              <a:rPr lang="ru-RU" sz="2400" b="1" dirty="0" smtClean="0">
                <a:cs typeface="Times New Roman" panose="02020603050405020304" pitchFamily="18" charset="0"/>
              </a:rPr>
              <a:t>рекламных материалов в электронном буклете (сайт, мобильное приложение, социальные сети, </a:t>
            </a:r>
            <a:r>
              <a:rPr lang="ru-RU" sz="2400" b="1" dirty="0" err="1" smtClean="0">
                <a:cs typeface="Times New Roman" panose="02020603050405020304" pitchFamily="18" charset="0"/>
              </a:rPr>
              <a:t>акционные</a:t>
            </a:r>
            <a:r>
              <a:rPr lang="ru-RU" sz="2400" b="1" dirty="0" smtClean="0">
                <a:cs typeface="Times New Roman" panose="02020603050405020304" pitchFamily="18" charset="0"/>
              </a:rPr>
              <a:t> платформы)*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51107" y="3056548"/>
            <a:ext cx="43853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832F"/>
                </a:solidFill>
              </a:rPr>
              <a:t>Стоимость: </a:t>
            </a:r>
            <a:r>
              <a:rPr lang="ru-RU" dirty="0"/>
              <a:t>6</a:t>
            </a:r>
            <a:r>
              <a:rPr lang="ru-RU" dirty="0" smtClean="0"/>
              <a:t>00,00 </a:t>
            </a:r>
            <a:r>
              <a:rPr lang="en-US" dirty="0"/>
              <a:t>BYN</a:t>
            </a:r>
            <a:r>
              <a:rPr lang="ru-RU" dirty="0"/>
              <a:t> </a:t>
            </a:r>
            <a:r>
              <a:rPr lang="ru-RU" dirty="0" smtClean="0"/>
              <a:t>1 </a:t>
            </a:r>
            <a:r>
              <a:rPr lang="ru-RU" dirty="0" err="1" smtClean="0"/>
              <a:t>шт</a:t>
            </a:r>
            <a:r>
              <a:rPr lang="ru-RU" dirty="0" smtClean="0"/>
              <a:t>/2 </a:t>
            </a:r>
            <a:r>
              <a:rPr lang="ru-RU" dirty="0"/>
              <a:t>недели</a:t>
            </a: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577900" y="2378267"/>
            <a:ext cx="4396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832F"/>
                </a:solidFill>
              </a:rPr>
              <a:t>Стоимость: </a:t>
            </a:r>
            <a:r>
              <a:rPr lang="ru-RU" dirty="0" smtClean="0"/>
              <a:t>400,00 </a:t>
            </a:r>
            <a:r>
              <a:rPr lang="en-US" dirty="0"/>
              <a:t>BYN</a:t>
            </a:r>
            <a:r>
              <a:rPr lang="ru-RU" dirty="0"/>
              <a:t> </a:t>
            </a:r>
            <a:r>
              <a:rPr lang="ru-RU" dirty="0" smtClean="0"/>
              <a:t>1 </a:t>
            </a:r>
            <a:r>
              <a:rPr lang="ru-RU" dirty="0" err="1" smtClean="0"/>
              <a:t>шт</a:t>
            </a:r>
            <a:r>
              <a:rPr lang="ru-RU" dirty="0" smtClean="0"/>
              <a:t>/2 недели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89984" y="2692944"/>
            <a:ext cx="3199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Формат А5 (полстраницы)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2079452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Формат А6 (4 ячейки)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18400" y="5939644"/>
            <a:ext cx="33036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*Изготовление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макета за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рекламодателя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172400" y="6345627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ru-RU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3373029"/>
            <a:ext cx="2715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Формат </a:t>
            </a:r>
            <a:r>
              <a:rPr lang="ru-RU" b="1" dirty="0" smtClean="0"/>
              <a:t>А4 (страница)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81183" y="3759557"/>
            <a:ext cx="4524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832F"/>
                </a:solidFill>
              </a:rPr>
              <a:t>Стоимость: </a:t>
            </a:r>
            <a:r>
              <a:rPr lang="ru-RU" dirty="0" smtClean="0"/>
              <a:t>1000,00 </a:t>
            </a:r>
            <a:r>
              <a:rPr lang="en-US" dirty="0"/>
              <a:t>BYN</a:t>
            </a:r>
            <a:r>
              <a:rPr lang="ru-RU" dirty="0"/>
              <a:t> </a:t>
            </a:r>
            <a:r>
              <a:rPr lang="ru-RU" dirty="0" smtClean="0"/>
              <a:t>1 </a:t>
            </a:r>
            <a:r>
              <a:rPr lang="ru-RU" dirty="0" err="1" smtClean="0"/>
              <a:t>шт</a:t>
            </a:r>
            <a:r>
              <a:rPr lang="ru-RU" dirty="0" smtClean="0"/>
              <a:t>/2 </a:t>
            </a:r>
            <a:r>
              <a:rPr lang="ru-RU" dirty="0"/>
              <a:t>недели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69801" y="5161516"/>
            <a:ext cx="4563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832F"/>
                </a:solidFill>
              </a:rPr>
              <a:t>Стоимость: </a:t>
            </a:r>
            <a:r>
              <a:rPr lang="ru-RU" dirty="0" smtClean="0"/>
              <a:t>1500,00 </a:t>
            </a:r>
            <a:r>
              <a:rPr lang="en-US" dirty="0"/>
              <a:t>BYN</a:t>
            </a:r>
            <a:r>
              <a:rPr lang="ru-RU" dirty="0"/>
              <a:t> </a:t>
            </a:r>
            <a:r>
              <a:rPr lang="ru-RU" dirty="0" smtClean="0"/>
              <a:t>1 </a:t>
            </a:r>
            <a:r>
              <a:rPr lang="ru-RU" dirty="0" err="1" smtClean="0"/>
              <a:t>шт</a:t>
            </a:r>
            <a:r>
              <a:rPr lang="ru-RU" dirty="0" smtClean="0"/>
              <a:t>/2 </a:t>
            </a:r>
            <a:r>
              <a:rPr lang="ru-RU" dirty="0"/>
              <a:t>недели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99941" y="4488287"/>
            <a:ext cx="29721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Размещение на обложке</a:t>
            </a:r>
          </a:p>
          <a:p>
            <a:pPr algn="ctr"/>
            <a:r>
              <a:rPr lang="ru-RU" b="1" dirty="0" smtClean="0"/>
              <a:t> (главная страница)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30793">
            <a:off x="356678" y="1941382"/>
            <a:ext cx="2327719" cy="3277128"/>
          </a:xfrm>
          <a:prstGeom prst="roundRect">
            <a:avLst/>
          </a:prstGeom>
          <a:ln w="19050">
            <a:solidFill>
              <a:srgbClr val="FF660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1888">
            <a:off x="2222743" y="3166160"/>
            <a:ext cx="2144812" cy="3008855"/>
          </a:xfrm>
          <a:prstGeom prst="roundRect">
            <a:avLst/>
          </a:prstGeom>
          <a:ln w="19050">
            <a:solidFill>
              <a:srgbClr val="FF832F"/>
            </a:solidFill>
          </a:ln>
        </p:spPr>
      </p:pic>
    </p:spTree>
    <p:extLst>
      <p:ext uri="{BB962C8B-B14F-4D97-AF65-F5344CB8AC3E}">
        <p14:creationId xmlns:p14="http://schemas.microsoft.com/office/powerpoint/2010/main" val="32647943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657" y="887031"/>
            <a:ext cx="900334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cs typeface="Times New Roman" panose="02020603050405020304" pitchFamily="18" charset="0"/>
              </a:rPr>
              <a:t>Размещение </a:t>
            </a:r>
            <a:r>
              <a:rPr lang="ru-RU" sz="2400" b="1" dirty="0" smtClean="0">
                <a:cs typeface="Times New Roman" panose="02020603050405020304" pitchFamily="18" charset="0"/>
              </a:rPr>
              <a:t>рекламных материалов в печатной газете Чёрная пятница </a:t>
            </a:r>
          </a:p>
          <a:p>
            <a:pPr algn="ctr"/>
            <a:r>
              <a:rPr lang="ru-RU" sz="1600" b="1" dirty="0" smtClean="0">
                <a:cs typeface="Times New Roman" panose="02020603050405020304" pitchFamily="18" charset="0"/>
              </a:rPr>
              <a:t>(сайт, мобильное приложение, социальные сети, </a:t>
            </a:r>
          </a:p>
          <a:p>
            <a:pPr algn="ctr"/>
            <a:r>
              <a:rPr lang="ru-RU" sz="1600" b="1" dirty="0" err="1" smtClean="0">
                <a:cs typeface="Times New Roman" panose="02020603050405020304" pitchFamily="18" charset="0"/>
              </a:rPr>
              <a:t>акционные</a:t>
            </a:r>
            <a:r>
              <a:rPr lang="ru-RU" sz="1600" b="1" dirty="0" smtClean="0">
                <a:cs typeface="Times New Roman" panose="02020603050405020304" pitchFamily="18" charset="0"/>
              </a:rPr>
              <a:t> платформы)*</a:t>
            </a:r>
          </a:p>
          <a:p>
            <a:pPr algn="ctr"/>
            <a:endParaRPr lang="ru-RU" sz="1600" b="1" dirty="0"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cs typeface="Times New Roman" panose="02020603050405020304" pitchFamily="18" charset="0"/>
              </a:rPr>
              <a:t>                                                                                                          </a:t>
            </a:r>
            <a:r>
              <a:rPr lang="ru-RU" sz="2000" dirty="0" smtClean="0">
                <a:cs typeface="Times New Roman" panose="02020603050405020304" pitchFamily="18" charset="0"/>
              </a:rPr>
              <a:t>Тираж – 80.400 </a:t>
            </a:r>
            <a:r>
              <a:rPr lang="ru-RU" sz="2000" dirty="0" err="1" smtClean="0">
                <a:cs typeface="Times New Roman" panose="02020603050405020304" pitchFamily="18" charset="0"/>
              </a:rPr>
              <a:t>шт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16330" y="4185344"/>
            <a:ext cx="3992440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FF832F"/>
                </a:solidFill>
              </a:rPr>
              <a:t>Стоимость: </a:t>
            </a:r>
            <a:r>
              <a:rPr lang="ru-RU" dirty="0" smtClean="0"/>
              <a:t>750,00 </a:t>
            </a:r>
            <a:r>
              <a:rPr lang="en-US" dirty="0"/>
              <a:t>BYN</a:t>
            </a:r>
            <a:r>
              <a:rPr lang="ru-RU" dirty="0"/>
              <a:t> шт</a:t>
            </a:r>
            <a:r>
              <a:rPr lang="ru-RU" dirty="0" smtClean="0"/>
              <a:t>./5 дней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18400" y="5939644"/>
            <a:ext cx="33036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*Изготовление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макета за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рекламодателя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172400" y="6345627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ru-RU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91433">
            <a:off x="336893" y="2187307"/>
            <a:ext cx="2010425" cy="2599583"/>
          </a:xfrm>
          <a:prstGeom prst="roundRect">
            <a:avLst/>
          </a:prstGeom>
          <a:ln w="19050">
            <a:solidFill>
              <a:srgbClr val="FF66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3304">
            <a:off x="1911972" y="2454337"/>
            <a:ext cx="2860836" cy="3891397"/>
          </a:xfrm>
          <a:prstGeom prst="roundRect">
            <a:avLst/>
          </a:prstGeom>
          <a:ln w="19050">
            <a:solidFill>
              <a:srgbClr val="FF832F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162144" y="2887579"/>
            <a:ext cx="42161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Размер рекламного поля 270*90 мм</a:t>
            </a:r>
          </a:p>
        </p:txBody>
      </p:sp>
    </p:spTree>
    <p:extLst>
      <p:ext uri="{BB962C8B-B14F-4D97-AF65-F5344CB8AC3E}">
        <p14:creationId xmlns:p14="http://schemas.microsoft.com/office/powerpoint/2010/main" val="2654974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215338" y="6356350"/>
            <a:ext cx="571504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000" i="1" dirty="0">
                <a:solidFill>
                  <a:schemeClr val="bg1"/>
                </a:solidFill>
              </a:rPr>
              <a:t>2</a:t>
            </a:r>
            <a:endParaRPr lang="ru-RU" sz="2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43504" y="2786058"/>
            <a:ext cx="64294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259632" y="810461"/>
            <a:ext cx="5205971" cy="5719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1760" y="1847339"/>
            <a:ext cx="719527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/>
              <a:t>Торговая сеть «ГИППО» — это </a:t>
            </a:r>
          </a:p>
          <a:p>
            <a:pPr algn="ctr"/>
            <a:r>
              <a:rPr lang="ru-RU" sz="2400" b="1" dirty="0" smtClean="0">
                <a:solidFill>
                  <a:srgbClr val="FF832F"/>
                </a:solidFill>
              </a:rPr>
              <a:t>27 </a:t>
            </a:r>
            <a:r>
              <a:rPr lang="ru-RU" sz="2400" b="1" dirty="0">
                <a:solidFill>
                  <a:srgbClr val="FF832F"/>
                </a:solidFill>
              </a:rPr>
              <a:t>современных </a:t>
            </a:r>
            <a:r>
              <a:rPr lang="ru-RU" sz="2400" b="1" dirty="0" smtClean="0">
                <a:solidFill>
                  <a:srgbClr val="FF832F"/>
                </a:solidFill>
              </a:rPr>
              <a:t>магазинов</a:t>
            </a:r>
            <a:r>
              <a:rPr lang="ru-RU" sz="2300" dirty="0" smtClean="0"/>
              <a:t>. </a:t>
            </a:r>
          </a:p>
          <a:p>
            <a:pPr algn="ctr"/>
            <a:r>
              <a:rPr lang="ru-RU" sz="2300" dirty="0" smtClean="0"/>
              <a:t>Среди </a:t>
            </a:r>
            <a:r>
              <a:rPr lang="ru-RU" sz="2300" dirty="0"/>
              <a:t>них гипермаркеты с широким </a:t>
            </a:r>
            <a:r>
              <a:rPr lang="ru-RU" sz="2300" dirty="0" smtClean="0"/>
              <a:t>ассортиментом товаров, </a:t>
            </a:r>
          </a:p>
          <a:p>
            <a:pPr algn="ctr"/>
            <a:r>
              <a:rPr lang="ru-RU" sz="2300" dirty="0" smtClean="0"/>
              <a:t>семейные супермаркеты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4293096"/>
            <a:ext cx="3006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53580" y="4024899"/>
            <a:ext cx="61904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6600"/>
                </a:solidFill>
              </a:rPr>
              <a:t>Мы работаем, чтобы стать лучшей национальной сетью — </a:t>
            </a:r>
            <a:endParaRPr lang="ru-RU" sz="2000" b="1" dirty="0" smtClean="0">
              <a:solidFill>
                <a:srgbClr val="FF66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6600"/>
                </a:solidFill>
              </a:rPr>
              <a:t>торговой сетью </a:t>
            </a:r>
            <a:r>
              <a:rPr lang="ru-RU" sz="2000" b="1" dirty="0">
                <a:solidFill>
                  <a:srgbClr val="FF6600"/>
                </a:solidFill>
              </a:rPr>
              <a:t>№ 1</a:t>
            </a:r>
            <a:endParaRPr lang="ru-RU" sz="2000" b="1" i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2883" y="1382390"/>
            <a:ext cx="3238654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6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5" y="1412776"/>
            <a:ext cx="8535798" cy="84728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634568"/>
              </p:ext>
            </p:extLst>
          </p:nvPr>
        </p:nvGraphicFramePr>
        <p:xfrm>
          <a:off x="273616" y="1172897"/>
          <a:ext cx="8729727" cy="1988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08167"/>
                <a:gridCol w="1415053"/>
                <a:gridCol w="2606507"/>
              </a:tblGrid>
              <a:tr h="4836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Размещение </a:t>
                      </a:r>
                      <a:r>
                        <a:rPr lang="ru-RU" sz="16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одного баннера первого порядка в слайдере на главной странице (1180*495рх)</a:t>
                      </a:r>
                      <a:endParaRPr lang="ru-RU" sz="16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 дней</a:t>
                      </a:r>
                      <a:endParaRPr lang="ru-RU" sz="16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750,00</a:t>
                      </a:r>
                      <a:endParaRPr lang="ru-RU" sz="16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8366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Размещение </a:t>
                      </a:r>
                      <a:r>
                        <a:rPr lang="ru-RU" sz="16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одного баннера второго порядка в разделе «Спец. предложение» (437*273рх)</a:t>
                      </a:r>
                      <a:endParaRPr lang="ru-RU" sz="1600" b="0" i="0" u="none" strike="noStrike" dirty="0" smtClean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 дней</a:t>
                      </a:r>
                      <a:endParaRPr lang="ru-RU" sz="16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350,00</a:t>
                      </a:r>
                      <a:endParaRPr lang="ru-RU" sz="16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836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Размещение </a:t>
                      </a:r>
                      <a:r>
                        <a:rPr lang="ru-RU" sz="16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одного баннера второго порядка (380*273рх)</a:t>
                      </a:r>
                      <a:endParaRPr lang="ru-RU" sz="16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 дней</a:t>
                      </a:r>
                      <a:endParaRPr lang="ru-RU" sz="16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300,00</a:t>
                      </a:r>
                      <a:endParaRPr lang="ru-RU" sz="16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836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Размещение </a:t>
                      </a:r>
                      <a:r>
                        <a:rPr lang="ru-RU" sz="16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баннера третьего порядка (1180*495рх)</a:t>
                      </a:r>
                      <a:endParaRPr lang="ru-RU" sz="16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 дней</a:t>
                      </a:r>
                      <a:endParaRPr lang="ru-RU" sz="16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350,00</a:t>
                      </a:r>
                      <a:endParaRPr lang="ru-RU" sz="16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9532" y="734617"/>
            <a:ext cx="875182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Размещение  рекламных </a:t>
            </a:r>
            <a:r>
              <a:rPr lang="ru-RU" sz="2600" b="1" dirty="0" smtClean="0"/>
              <a:t>материалов</a:t>
            </a:r>
            <a:r>
              <a:rPr lang="ru-RU" sz="2400" b="1" dirty="0" smtClean="0"/>
              <a:t> на сайте сети:</a:t>
            </a:r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231512"/>
            <a:ext cx="3384376" cy="3149815"/>
          </a:xfrm>
          <a:prstGeom prst="roundRect">
            <a:avLst/>
          </a:prstGeom>
          <a:ln w="12700">
            <a:solidFill>
              <a:srgbClr val="FF66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3284984"/>
            <a:ext cx="3672408" cy="2834459"/>
          </a:xfrm>
          <a:prstGeom prst="roundRect">
            <a:avLst/>
          </a:prstGeom>
          <a:ln w="12700">
            <a:solidFill>
              <a:srgbClr val="FF660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8172400" y="6345627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8467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5" y="1412776"/>
            <a:ext cx="8535798" cy="84728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8520" y="764704"/>
            <a:ext cx="947190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/>
              <a:t>Размещение  </a:t>
            </a:r>
            <a:r>
              <a:rPr lang="ru-RU" sz="2600" b="1" dirty="0" smtClean="0"/>
              <a:t>ссылки на </a:t>
            </a:r>
            <a:r>
              <a:rPr lang="en-US" sz="2600" b="1" dirty="0" smtClean="0"/>
              <a:t>web</a:t>
            </a:r>
            <a:r>
              <a:rPr lang="ru-RU" sz="2600" b="1" dirty="0" smtClean="0"/>
              <a:t>-сайт компании рекламодателя на любых информационных ресурсах торговой сети (сайт, мобильное приложение, социальные сети):</a:t>
            </a:r>
            <a:endParaRPr lang="ru-RU" sz="2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961" y="3038173"/>
            <a:ext cx="3151455" cy="2987828"/>
          </a:xfrm>
          <a:prstGeom prst="roundRect">
            <a:avLst/>
          </a:prstGeom>
          <a:ln w="12700">
            <a:solidFill>
              <a:srgbClr val="FF832F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038173"/>
            <a:ext cx="3168351" cy="3021641"/>
          </a:xfrm>
          <a:prstGeom prst="roundRect">
            <a:avLst/>
          </a:prstGeom>
          <a:ln w="12700">
            <a:solidFill>
              <a:srgbClr val="FF832F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8172400" y="6345627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</a:t>
            </a:r>
            <a:endParaRPr lang="ru-RU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5" y="2457475"/>
            <a:ext cx="3945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832F"/>
                </a:solidFill>
              </a:rPr>
              <a:t>Стоимость: </a:t>
            </a:r>
            <a:r>
              <a:rPr lang="ru-RU" dirty="0" smtClean="0"/>
              <a:t>100,00 </a:t>
            </a:r>
            <a:r>
              <a:rPr lang="en-US" dirty="0"/>
              <a:t>BYN</a:t>
            </a:r>
            <a:r>
              <a:rPr lang="ru-RU" dirty="0"/>
              <a:t> </a:t>
            </a:r>
            <a:r>
              <a:rPr lang="ru-RU" dirty="0" smtClean="0"/>
              <a:t>1 </a:t>
            </a:r>
            <a:r>
              <a:rPr lang="ru-RU" dirty="0" err="1" smtClean="0"/>
              <a:t>шт</a:t>
            </a:r>
            <a:r>
              <a:rPr lang="ru-RU" dirty="0" smtClean="0"/>
              <a:t>/день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9200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52536" y="889077"/>
            <a:ext cx="97210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/>
              <a:t>Размещение рекламной информации</a:t>
            </a:r>
          </a:p>
          <a:p>
            <a:pPr algn="ctr"/>
            <a:r>
              <a:rPr lang="ru-RU" sz="2600" b="1" dirty="0" smtClean="0"/>
              <a:t> в </a:t>
            </a:r>
            <a:r>
              <a:rPr lang="ru-RU" sz="2600" b="1" dirty="0" err="1" smtClean="0"/>
              <a:t>Вайбер</a:t>
            </a:r>
            <a:r>
              <a:rPr lang="ru-RU" sz="2600" b="1" dirty="0" smtClean="0"/>
              <a:t>-рассылке</a:t>
            </a:r>
            <a:endParaRPr lang="ru-RU" sz="2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96220" y="1805424"/>
            <a:ext cx="46208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Однократное упоминание о цене </a:t>
            </a:r>
            <a:r>
              <a:rPr lang="ru-RU" b="1" dirty="0" err="1"/>
              <a:t>акционного</a:t>
            </a:r>
            <a:r>
              <a:rPr lang="ru-RU" b="1" dirty="0"/>
              <a:t> предложения в составе одного основного сообщения </a:t>
            </a:r>
            <a:r>
              <a:rPr lang="ru-RU" b="1" dirty="0" err="1" smtClean="0"/>
              <a:t>Вайбер</a:t>
            </a:r>
            <a:r>
              <a:rPr lang="ru-RU" b="1" dirty="0" smtClean="0"/>
              <a:t>-рассылки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65342" y="3060975"/>
            <a:ext cx="4496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832F"/>
                </a:solidFill>
              </a:rPr>
              <a:t>Стоимость: </a:t>
            </a:r>
            <a:r>
              <a:rPr lang="ru-RU" dirty="0"/>
              <a:t>1 </a:t>
            </a:r>
            <a:r>
              <a:rPr lang="ru-RU" dirty="0" smtClean="0"/>
              <a:t>рассылка - 300,00 </a:t>
            </a:r>
            <a:r>
              <a:rPr lang="en-US" dirty="0" smtClean="0"/>
              <a:t>BYN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99556">
            <a:off x="2593493" y="2192106"/>
            <a:ext cx="1390509" cy="3218483"/>
          </a:xfrm>
          <a:prstGeom prst="roundRect">
            <a:avLst/>
          </a:prstGeom>
          <a:ln w="28575">
            <a:solidFill>
              <a:srgbClr val="FF832F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47571">
            <a:off x="364204" y="1788803"/>
            <a:ext cx="1770267" cy="3643908"/>
          </a:xfrm>
          <a:prstGeom prst="roundRect">
            <a:avLst/>
          </a:prstGeom>
          <a:ln w="28575">
            <a:solidFill>
              <a:srgbClr val="FF660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542" y="3582461"/>
            <a:ext cx="1255985" cy="2763166"/>
          </a:xfrm>
          <a:prstGeom prst="roundRect">
            <a:avLst/>
          </a:prstGeom>
          <a:ln w="28575">
            <a:solidFill>
              <a:srgbClr val="FF832F"/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4018814" y="3337469"/>
            <a:ext cx="51251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Общая база одной рассылки – более 300 тыс. покупателей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172400" y="6345627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22</a:t>
            </a:r>
            <a:endParaRPr lang="ru-RU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42837" y="391629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/>
              <a:t>Таргетированная</a:t>
            </a:r>
            <a:r>
              <a:rPr lang="ru-RU" b="1" dirty="0" smtClean="0"/>
              <a:t> рассылка </a:t>
            </a:r>
            <a:r>
              <a:rPr lang="ru-RU" b="1" dirty="0" err="1" smtClean="0"/>
              <a:t>акционного</a:t>
            </a:r>
            <a:r>
              <a:rPr lang="ru-RU" b="1" dirty="0" smtClean="0"/>
              <a:t> </a:t>
            </a:r>
            <a:r>
              <a:rPr lang="ru-RU" b="1" dirty="0"/>
              <a:t>предложения </a:t>
            </a:r>
            <a:r>
              <a:rPr lang="ru-RU" b="1" dirty="0" smtClean="0"/>
              <a:t>по сегменту заказчика в </a:t>
            </a:r>
            <a:r>
              <a:rPr lang="ru-RU" b="1" dirty="0"/>
              <a:t>составе одного </a:t>
            </a:r>
            <a:r>
              <a:rPr lang="ru-RU" b="1" dirty="0" smtClean="0"/>
              <a:t>сообщения </a:t>
            </a:r>
            <a:r>
              <a:rPr lang="ru-RU" b="1" dirty="0" err="1"/>
              <a:t>Вайбер</a:t>
            </a:r>
            <a:r>
              <a:rPr lang="ru-RU" b="1" dirty="0"/>
              <a:t>-рассылки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35995" y="5157192"/>
            <a:ext cx="45439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832F"/>
                </a:solidFill>
              </a:rPr>
              <a:t>Стоимость: </a:t>
            </a:r>
            <a:r>
              <a:rPr lang="ru-RU" dirty="0"/>
              <a:t>1 </a:t>
            </a:r>
            <a:r>
              <a:rPr lang="ru-RU" dirty="0" smtClean="0"/>
              <a:t>доставленное сообщение</a:t>
            </a:r>
          </a:p>
          <a:p>
            <a:pPr algn="ctr"/>
            <a:r>
              <a:rPr lang="ru-RU" dirty="0" smtClean="0"/>
              <a:t>                          - 0,075 </a:t>
            </a:r>
            <a:r>
              <a:rPr lang="en-US" dirty="0"/>
              <a:t>BYN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1251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81937" y="1453179"/>
            <a:ext cx="8784975" cy="5185505"/>
          </a:xfrm>
        </p:spPr>
        <p:txBody>
          <a:bodyPr>
            <a:normAutofit fontScale="55000" lnSpcReduction="20000"/>
          </a:bodyPr>
          <a:lstStyle/>
          <a:p>
            <a:r>
              <a:rPr lang="ru-RU" sz="5100" b="1" dirty="0"/>
              <a:t>Мобильное </a:t>
            </a:r>
            <a:r>
              <a:rPr lang="ru-RU" sz="5100" b="1" dirty="0" smtClean="0"/>
              <a:t>приложение</a:t>
            </a:r>
          </a:p>
          <a:p>
            <a:pPr marL="0" indent="0">
              <a:buNone/>
            </a:pPr>
            <a:r>
              <a:rPr lang="ru-RU" sz="2600" b="1" dirty="0" smtClean="0"/>
              <a:t>      Более 25 </a:t>
            </a:r>
            <a:r>
              <a:rPr lang="ru-RU" sz="2600" b="1" dirty="0" err="1"/>
              <a:t>тыс</a:t>
            </a:r>
            <a:r>
              <a:rPr lang="ru-RU" sz="2600" b="1" dirty="0"/>
              <a:t> активных пользователей в </a:t>
            </a:r>
            <a:r>
              <a:rPr lang="ru-RU" sz="2600" b="1" dirty="0" smtClean="0"/>
              <a:t>день, более 95 </a:t>
            </a:r>
            <a:r>
              <a:rPr lang="ru-RU" sz="2600" b="1" dirty="0" err="1" smtClean="0"/>
              <a:t>тыс</a:t>
            </a:r>
            <a:r>
              <a:rPr lang="ru-RU" sz="2600" b="1" dirty="0" smtClean="0"/>
              <a:t> установок за 9 месяцев </a:t>
            </a:r>
          </a:p>
          <a:p>
            <a:pPr marL="0" indent="0">
              <a:buNone/>
            </a:pPr>
            <a:r>
              <a:rPr lang="en-US" sz="2800" b="1" dirty="0" smtClean="0"/>
              <a:t> </a:t>
            </a:r>
          </a:p>
          <a:p>
            <a:r>
              <a:rPr lang="en-US" sz="5100" b="1" dirty="0" smtClean="0"/>
              <a:t>10</a:t>
            </a:r>
            <a:r>
              <a:rPr lang="ru-RU" sz="5100" b="1" dirty="0" smtClean="0"/>
              <a:t> гипермаркетов и 17 супермаркетов в 6 крупных городах Беларуси и Минском районе</a:t>
            </a:r>
          </a:p>
          <a:p>
            <a:endParaRPr lang="ru-RU" sz="2800" b="1" dirty="0" smtClean="0"/>
          </a:p>
          <a:p>
            <a:pPr marL="0" indent="0">
              <a:buNone/>
            </a:pPr>
            <a:endParaRPr lang="en-US" sz="2800" b="1" dirty="0" smtClean="0"/>
          </a:p>
          <a:p>
            <a:r>
              <a:rPr lang="ru-RU" sz="5100" b="1" dirty="0" smtClean="0"/>
              <a:t>Социальные сети: </a:t>
            </a:r>
          </a:p>
          <a:p>
            <a:pPr marL="0" indent="0">
              <a:buNone/>
            </a:pPr>
            <a:endParaRPr lang="en-US" sz="25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800" b="1" dirty="0" smtClean="0"/>
              <a:t>Instagram</a:t>
            </a:r>
            <a:r>
              <a:rPr lang="ru-RU" sz="1900" b="1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800" b="1" dirty="0" err="1" smtClean="0"/>
              <a:t>Вконтакте</a:t>
            </a:r>
            <a:endParaRPr lang="ru-RU" sz="3800" b="1" dirty="0" smtClean="0"/>
          </a:p>
          <a:p>
            <a:pPr marL="0" indent="0">
              <a:buNone/>
            </a:pPr>
            <a:endParaRPr lang="ru-RU" sz="15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800" b="1" dirty="0" smtClean="0"/>
              <a:t>Одноклассники</a:t>
            </a:r>
          </a:p>
          <a:p>
            <a:pPr marL="0" indent="0">
              <a:buNone/>
            </a:pPr>
            <a:endParaRPr lang="ru-RU" sz="19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800" b="1" dirty="0" smtClean="0"/>
              <a:t>Facebook</a:t>
            </a:r>
            <a:r>
              <a:rPr lang="ru-RU" sz="2000" b="1" dirty="0" smtClean="0"/>
              <a:t> </a:t>
            </a:r>
            <a:endParaRPr lang="en-US" sz="1900" b="1" dirty="0" smtClean="0"/>
          </a:p>
          <a:p>
            <a:r>
              <a:rPr lang="ru-RU" b="1" dirty="0" smtClean="0">
                <a:solidFill>
                  <a:schemeClr val="bg1"/>
                </a:solidFill>
              </a:rPr>
              <a:t>магазин </a:t>
            </a:r>
            <a:r>
              <a:rPr lang="en-US" b="1" dirty="0">
                <a:solidFill>
                  <a:schemeClr val="bg1"/>
                </a:solidFill>
              </a:rPr>
              <a:t>gippo-market.by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Интернет </a:t>
            </a:r>
            <a:r>
              <a:rPr lang="ru-RU" b="1" dirty="0">
                <a:solidFill>
                  <a:schemeClr val="bg1"/>
                </a:solidFill>
              </a:rPr>
              <a:t>магазин </a:t>
            </a:r>
            <a:r>
              <a:rPr lang="en-US" b="1" dirty="0">
                <a:solidFill>
                  <a:schemeClr val="bg1"/>
                </a:solidFill>
              </a:rPr>
              <a:t>gippo-market.by</a:t>
            </a:r>
            <a:endParaRPr lang="ru-RU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374"/>
          <a:stretch/>
        </p:blipFill>
        <p:spPr>
          <a:xfrm>
            <a:off x="5080653" y="1421029"/>
            <a:ext cx="1622578" cy="438707"/>
          </a:xfrm>
          <a:prstGeom prst="rect">
            <a:avLst/>
          </a:prstGeom>
        </p:spPr>
      </p:pic>
      <p:pic>
        <p:nvPicPr>
          <p:cNvPr id="4098" name="Picture 2" descr="карта беларуси подробна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186" y="3356992"/>
            <a:ext cx="3208005" cy="264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Капля 6"/>
          <p:cNvSpPr/>
          <p:nvPr/>
        </p:nvSpPr>
        <p:spPr>
          <a:xfrm rot="8115614">
            <a:off x="6154337" y="3907919"/>
            <a:ext cx="216024" cy="216024"/>
          </a:xfrm>
          <a:prstGeom prst="teardrop">
            <a:avLst>
              <a:gd name="adj" fmla="val 130508"/>
            </a:avLst>
          </a:prstGeom>
          <a:solidFill>
            <a:srgbClr val="FF6600"/>
          </a:solidFill>
          <a:ln>
            <a:solidFill>
              <a:srgbClr val="FF8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832F"/>
              </a:solidFill>
            </a:endParaRPr>
          </a:p>
        </p:txBody>
      </p:sp>
      <p:sp>
        <p:nvSpPr>
          <p:cNvPr id="9" name="Капля 8"/>
          <p:cNvSpPr/>
          <p:nvPr/>
        </p:nvSpPr>
        <p:spPr>
          <a:xfrm rot="8115614">
            <a:off x="7575318" y="4224618"/>
            <a:ext cx="216024" cy="216024"/>
          </a:xfrm>
          <a:prstGeom prst="teardrop">
            <a:avLst>
              <a:gd name="adj" fmla="val 130508"/>
            </a:avLst>
          </a:prstGeom>
          <a:solidFill>
            <a:srgbClr val="FF6600"/>
          </a:solidFill>
          <a:ln>
            <a:solidFill>
              <a:srgbClr val="FF8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832F"/>
              </a:solidFill>
            </a:endParaRPr>
          </a:p>
        </p:txBody>
      </p:sp>
      <p:sp>
        <p:nvSpPr>
          <p:cNvPr id="10" name="Капля 9"/>
          <p:cNvSpPr/>
          <p:nvPr/>
        </p:nvSpPr>
        <p:spPr>
          <a:xfrm rot="8115614">
            <a:off x="7880821" y="5007487"/>
            <a:ext cx="216024" cy="216024"/>
          </a:xfrm>
          <a:prstGeom prst="teardrop">
            <a:avLst>
              <a:gd name="adj" fmla="val 130508"/>
            </a:avLst>
          </a:prstGeom>
          <a:solidFill>
            <a:srgbClr val="FF6600"/>
          </a:solidFill>
          <a:ln>
            <a:solidFill>
              <a:srgbClr val="FF8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832F"/>
              </a:solidFill>
            </a:endParaRPr>
          </a:p>
        </p:txBody>
      </p:sp>
      <p:sp>
        <p:nvSpPr>
          <p:cNvPr id="11" name="Капля 10"/>
          <p:cNvSpPr/>
          <p:nvPr/>
        </p:nvSpPr>
        <p:spPr>
          <a:xfrm rot="8115614">
            <a:off x="7505792" y="3522992"/>
            <a:ext cx="216024" cy="216024"/>
          </a:xfrm>
          <a:prstGeom prst="teardrop">
            <a:avLst>
              <a:gd name="adj" fmla="val 130508"/>
            </a:avLst>
          </a:prstGeom>
          <a:solidFill>
            <a:srgbClr val="FF6600"/>
          </a:solidFill>
          <a:ln>
            <a:solidFill>
              <a:srgbClr val="FF8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832F"/>
              </a:solidFill>
            </a:endParaRPr>
          </a:p>
        </p:txBody>
      </p:sp>
      <p:sp>
        <p:nvSpPr>
          <p:cNvPr id="12" name="Капля 11"/>
          <p:cNvSpPr/>
          <p:nvPr/>
        </p:nvSpPr>
        <p:spPr>
          <a:xfrm rot="8115614">
            <a:off x="6689536" y="4219947"/>
            <a:ext cx="216024" cy="216024"/>
          </a:xfrm>
          <a:prstGeom prst="teardrop">
            <a:avLst>
              <a:gd name="adj" fmla="val 130508"/>
            </a:avLst>
          </a:prstGeom>
          <a:solidFill>
            <a:srgbClr val="FF6600"/>
          </a:solidFill>
          <a:ln>
            <a:solidFill>
              <a:srgbClr val="FF8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832F"/>
              </a:solidFill>
            </a:endParaRPr>
          </a:p>
        </p:txBody>
      </p:sp>
      <p:sp>
        <p:nvSpPr>
          <p:cNvPr id="13" name="Капля 12"/>
          <p:cNvSpPr/>
          <p:nvPr/>
        </p:nvSpPr>
        <p:spPr>
          <a:xfrm rot="8115614">
            <a:off x="7289027" y="5186199"/>
            <a:ext cx="216024" cy="216024"/>
          </a:xfrm>
          <a:prstGeom prst="teardrop">
            <a:avLst>
              <a:gd name="adj" fmla="val 130508"/>
            </a:avLst>
          </a:prstGeom>
          <a:solidFill>
            <a:srgbClr val="FF6600"/>
          </a:solidFill>
          <a:ln>
            <a:solidFill>
              <a:srgbClr val="FF8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832F"/>
              </a:solidFill>
            </a:endParaRPr>
          </a:p>
        </p:txBody>
      </p:sp>
      <p:sp>
        <p:nvSpPr>
          <p:cNvPr id="14" name="Капля 13"/>
          <p:cNvSpPr/>
          <p:nvPr/>
        </p:nvSpPr>
        <p:spPr>
          <a:xfrm rot="8115614">
            <a:off x="6792289" y="4395211"/>
            <a:ext cx="134450" cy="122281"/>
          </a:xfrm>
          <a:prstGeom prst="teardrop">
            <a:avLst>
              <a:gd name="adj" fmla="val 130508"/>
            </a:avLst>
          </a:prstGeom>
          <a:solidFill>
            <a:srgbClr val="FF6600"/>
          </a:solidFill>
          <a:ln>
            <a:solidFill>
              <a:srgbClr val="FF8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832F"/>
              </a:solidFill>
            </a:endParaRPr>
          </a:p>
        </p:txBody>
      </p:sp>
      <p:sp>
        <p:nvSpPr>
          <p:cNvPr id="15" name="Капля 14"/>
          <p:cNvSpPr/>
          <p:nvPr/>
        </p:nvSpPr>
        <p:spPr>
          <a:xfrm rot="8115614">
            <a:off x="6702664" y="4405978"/>
            <a:ext cx="134450" cy="122281"/>
          </a:xfrm>
          <a:prstGeom prst="teardrop">
            <a:avLst>
              <a:gd name="adj" fmla="val 130508"/>
            </a:avLst>
          </a:prstGeom>
          <a:solidFill>
            <a:srgbClr val="FF6600"/>
          </a:solidFill>
          <a:ln>
            <a:solidFill>
              <a:srgbClr val="FF8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832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806165"/>
            <a:ext cx="856895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/>
              <a:t>Наши дополнительные рекламные возможности</a:t>
            </a:r>
            <a:endParaRPr lang="ru-RU" sz="26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809" y="4969013"/>
            <a:ext cx="261367" cy="44805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133" y="4204784"/>
            <a:ext cx="393071" cy="39545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4155" y="4600237"/>
            <a:ext cx="407046" cy="39471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5791" y="5417071"/>
            <a:ext cx="395410" cy="39890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8239839" y="6326610"/>
            <a:ext cx="508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23</a:t>
            </a:r>
            <a:endParaRPr lang="ru-RU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49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3975" y="952072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 Black" panose="020B0A04020102020204" pitchFamily="34" charset="0"/>
              </a:rPr>
              <a:t>Размещение </a:t>
            </a:r>
            <a:r>
              <a:rPr lang="ru-RU" sz="2800" dirty="0" smtClean="0">
                <a:latin typeface="Arial Black" panose="020B0A04020102020204" pitchFamily="34" charset="0"/>
              </a:rPr>
              <a:t>рекламы </a:t>
            </a:r>
          </a:p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в социальных сетях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84"/>
          <a:stretch/>
        </p:blipFill>
        <p:spPr>
          <a:xfrm rot="690022">
            <a:off x="6378514" y="2305071"/>
            <a:ext cx="2119114" cy="388843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01671"/>
            <a:ext cx="2578955" cy="38463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88" y="1513982"/>
            <a:ext cx="393071" cy="3954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1609214"/>
            <a:ext cx="407046" cy="3947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869" y="1056117"/>
            <a:ext cx="261367" cy="4480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3461" y="1280146"/>
            <a:ext cx="395410" cy="3989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728591">
            <a:off x="617834" y="2428903"/>
            <a:ext cx="2150055" cy="3822241"/>
          </a:xfrm>
          <a:prstGeom prst="round2DiagRect">
            <a:avLst/>
          </a:prstGeom>
          <a:ln w="38100">
            <a:solidFill>
              <a:srgbClr val="FF832F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8172400" y="6345627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ru-RU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0930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72836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Размещение рекламы в социальных сетях</a:t>
            </a:r>
            <a:endParaRPr lang="ru-RU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490033"/>
            <a:ext cx="766885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 smtClean="0">
                <a:cs typeface="Times New Roman" panose="02020603050405020304" pitchFamily="18" charset="0"/>
              </a:rPr>
              <a:t>Аккаунт </a:t>
            </a:r>
            <a:r>
              <a:rPr lang="en-US" sz="2400" b="1" dirty="0">
                <a:solidFill>
                  <a:srgbClr val="FF6600"/>
                </a:solidFill>
                <a:cs typeface="Times New Roman" panose="02020603050405020304" pitchFamily="18" charset="0"/>
              </a:rPr>
              <a:t>gippo.by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cs typeface="Times New Roman" panose="02020603050405020304" pitchFamily="18" charset="0"/>
              </a:rPr>
              <a:t>входит в </a:t>
            </a:r>
            <a:r>
              <a:rPr lang="ru-RU" sz="2400" b="1" dirty="0">
                <a:solidFill>
                  <a:srgbClr val="FF6600"/>
                </a:solidFill>
                <a:cs typeface="Times New Roman" panose="02020603050405020304" pitchFamily="18" charset="0"/>
              </a:rPr>
              <a:t>ТОП-5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cs typeface="Times New Roman" panose="02020603050405020304" pitchFamily="18" charset="0"/>
              </a:rPr>
              <a:t>крупнейших аккаунтов белорусского ритейла в </a:t>
            </a:r>
            <a:r>
              <a:rPr lang="en-US" sz="2400" dirty="0" smtClean="0">
                <a:cs typeface="Times New Roman" panose="02020603050405020304" pitchFamily="18" charset="0"/>
              </a:rPr>
              <a:t>Instagram</a:t>
            </a:r>
            <a:r>
              <a:rPr lang="ru-RU" sz="2400" dirty="0" smtClean="0"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dirty="0" smtClean="0"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 smtClean="0">
                <a:cs typeface="Times New Roman" panose="02020603050405020304" pitchFamily="18" charset="0"/>
              </a:rPr>
              <a:t>Мы не просто продаём размещение рекламы в аккаунте, </a:t>
            </a:r>
            <a:r>
              <a:rPr lang="ru-RU" sz="2400" dirty="0">
                <a:cs typeface="Times New Roman" panose="02020603050405020304" pitchFamily="18" charset="0"/>
              </a:rPr>
              <a:t>но </a:t>
            </a:r>
            <a:r>
              <a:rPr lang="ru-RU" sz="2400" dirty="0" smtClean="0">
                <a:cs typeface="Times New Roman" panose="02020603050405020304" pitchFamily="18" charset="0"/>
              </a:rPr>
              <a:t>и создаём вместе с брендом креативный и вовлекающий контент!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dirty="0" smtClean="0"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 smtClean="0">
                <a:cs typeface="Times New Roman" panose="02020603050405020304" pitchFamily="18" charset="0"/>
              </a:rPr>
              <a:t>Аудитория в социальных сетях </a:t>
            </a:r>
            <a:r>
              <a:rPr lang="ru-RU" sz="2400" b="1" dirty="0" smtClean="0">
                <a:solidFill>
                  <a:srgbClr val="FF6600"/>
                </a:solidFill>
                <a:cs typeface="Times New Roman" panose="02020603050405020304" pitchFamily="18" charset="0"/>
              </a:rPr>
              <a:t>ГИППО</a:t>
            </a:r>
            <a:r>
              <a:rPr lang="ru-RU" sz="2400" dirty="0" smtClean="0">
                <a:cs typeface="Times New Roman" panose="02020603050405020304" pitchFamily="18" charset="0"/>
              </a:rPr>
              <a:t> очень лояльная, так как публикуемый контент преподносится живо и интересно.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4880" y="1973822"/>
            <a:ext cx="4466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FF66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3 ПРИЧИНЫ РАБОТАТЬ С НАМИ:</a:t>
            </a:r>
            <a:endParaRPr lang="ru-RU" sz="1600" dirty="0">
              <a:solidFill>
                <a:srgbClr val="FF66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72400" y="6345627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ru-RU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152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4076" y="1129142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Наша аудитория </a:t>
            </a:r>
            <a:r>
              <a:rPr lang="en-US" sz="28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Instagram</a:t>
            </a:r>
            <a:r>
              <a:rPr lang="en-US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647" y="2204545"/>
            <a:ext cx="2168343" cy="3321449"/>
          </a:xfrm>
          <a:prstGeom prst="roundRect">
            <a:avLst/>
          </a:prstGeom>
          <a:ln w="28575">
            <a:solidFill>
              <a:srgbClr val="FF66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996" y="2708920"/>
            <a:ext cx="2003884" cy="2240010"/>
          </a:xfrm>
          <a:prstGeom prst="roundRect">
            <a:avLst/>
          </a:prstGeom>
          <a:ln w="28575">
            <a:solidFill>
              <a:srgbClr val="FF66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170" y="1997284"/>
            <a:ext cx="2375802" cy="3735972"/>
          </a:xfrm>
          <a:prstGeom prst="roundRect">
            <a:avLst/>
          </a:prstGeom>
          <a:ln w="28575">
            <a:solidFill>
              <a:srgbClr val="FF66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2003462"/>
            <a:ext cx="2152137" cy="3937771"/>
          </a:xfrm>
          <a:prstGeom prst="roundRect">
            <a:avLst/>
          </a:prstGeom>
          <a:ln w="28575">
            <a:solidFill>
              <a:srgbClr val="FF660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664" y="1081352"/>
            <a:ext cx="567571" cy="57101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172400" y="6345627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26</a:t>
            </a:r>
            <a:endParaRPr lang="ru-RU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3517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3374" y="812741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Размещение рекламы в </a:t>
            </a:r>
            <a:r>
              <a:rPr lang="ru-RU" sz="2800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сторис</a:t>
            </a:r>
            <a:r>
              <a:rPr lang="ru-RU" sz="28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и постах в </a:t>
            </a:r>
            <a:r>
              <a:rPr lang="en-US" sz="2800" b="1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Instagram</a:t>
            </a:r>
            <a:r>
              <a:rPr lang="en-US" sz="28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44408" y="2019456"/>
            <a:ext cx="361859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832F"/>
                </a:solidFill>
              </a:rPr>
              <a:t>Стоимость</a:t>
            </a:r>
            <a:r>
              <a:rPr lang="ru-RU" sz="2000" b="1" dirty="0" smtClean="0">
                <a:solidFill>
                  <a:srgbClr val="FF832F"/>
                </a:solidFill>
              </a:rPr>
              <a:t>:</a:t>
            </a:r>
          </a:p>
          <a:p>
            <a:r>
              <a:rPr lang="ru-RU" sz="2000" b="1" dirty="0" smtClean="0">
                <a:cs typeface="Times New Roman" panose="02020603050405020304" pitchFamily="18" charset="0"/>
              </a:rPr>
              <a:t>1</a:t>
            </a:r>
            <a:r>
              <a:rPr lang="sv-SE" sz="2000" b="1" dirty="0" smtClean="0"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cs typeface="Times New Roman" panose="02020603050405020304" pitchFamily="18" charset="0"/>
              </a:rPr>
              <a:t>сторис</a:t>
            </a:r>
            <a:r>
              <a:rPr lang="sv-SE" sz="2000" b="1" dirty="0">
                <a:cs typeface="Times New Roman" panose="02020603050405020304" pitchFamily="18" charset="0"/>
              </a:rPr>
              <a:t> - </a:t>
            </a:r>
            <a:r>
              <a:rPr lang="ru-RU" sz="2000" b="1" dirty="0" smtClean="0">
                <a:cs typeface="Times New Roman" panose="02020603050405020304" pitchFamily="18" charset="0"/>
              </a:rPr>
              <a:t>15</a:t>
            </a:r>
            <a:r>
              <a:rPr lang="sv-SE" sz="2000" b="1" dirty="0" smtClean="0">
                <a:cs typeface="Times New Roman" panose="02020603050405020304" pitchFamily="18" charset="0"/>
              </a:rPr>
              <a:t>0 </a:t>
            </a:r>
            <a:r>
              <a:rPr lang="sv-SE" sz="2000" b="1" dirty="0">
                <a:cs typeface="Times New Roman" panose="02020603050405020304" pitchFamily="18" charset="0"/>
              </a:rPr>
              <a:t>BYN </a:t>
            </a:r>
            <a:endParaRPr lang="ru-RU" sz="2000" b="1" dirty="0">
              <a:cs typeface="Times New Roman" panose="02020603050405020304" pitchFamily="18" charset="0"/>
            </a:endParaRPr>
          </a:p>
          <a:p>
            <a:r>
              <a:rPr lang="sv-SE" sz="2000" b="1" dirty="0">
                <a:cs typeface="Times New Roman" panose="02020603050405020304" pitchFamily="18" charset="0"/>
              </a:rPr>
              <a:t>1 </a:t>
            </a:r>
            <a:r>
              <a:rPr lang="ru-RU" sz="2000" b="1" dirty="0">
                <a:cs typeface="Times New Roman" panose="02020603050405020304" pitchFamily="18" charset="0"/>
              </a:rPr>
              <a:t>пост</a:t>
            </a:r>
            <a:r>
              <a:rPr lang="sv-SE" sz="2000" b="1" dirty="0">
                <a:cs typeface="Times New Roman" panose="02020603050405020304" pitchFamily="18" charset="0"/>
              </a:rPr>
              <a:t> - </a:t>
            </a:r>
            <a:r>
              <a:rPr lang="ru-RU" sz="2000" b="1" dirty="0" smtClean="0">
                <a:cs typeface="Times New Roman" panose="02020603050405020304" pitchFamily="18" charset="0"/>
              </a:rPr>
              <a:t>400</a:t>
            </a:r>
            <a:r>
              <a:rPr lang="sv-SE" sz="2000" b="1" dirty="0" smtClean="0">
                <a:cs typeface="Times New Roman" panose="02020603050405020304" pitchFamily="18" charset="0"/>
              </a:rPr>
              <a:t> </a:t>
            </a:r>
            <a:r>
              <a:rPr lang="sv-SE" sz="2000" b="1" dirty="0">
                <a:cs typeface="Times New Roman" panose="02020603050405020304" pitchFamily="18" charset="0"/>
              </a:rPr>
              <a:t>BYN </a:t>
            </a:r>
            <a:endParaRPr lang="ru-RU" sz="2000" b="1" dirty="0">
              <a:cs typeface="Times New Roman" panose="02020603050405020304" pitchFamily="18" charset="0"/>
            </a:endParaRPr>
          </a:p>
          <a:p>
            <a:r>
              <a:rPr lang="sv-SE" sz="2000" b="1" dirty="0">
                <a:cs typeface="Times New Roman" panose="02020603050405020304" pitchFamily="18" charset="0"/>
              </a:rPr>
              <a:t>1 </a:t>
            </a:r>
            <a:r>
              <a:rPr lang="ru-RU" sz="2000" b="1" dirty="0">
                <a:cs typeface="Times New Roman" panose="02020603050405020304" pitchFamily="18" charset="0"/>
              </a:rPr>
              <a:t>пост</a:t>
            </a:r>
            <a:r>
              <a:rPr lang="sv-SE" sz="2000" b="1" dirty="0">
                <a:cs typeface="Times New Roman" panose="02020603050405020304" pitchFamily="18" charset="0"/>
              </a:rPr>
              <a:t> + </a:t>
            </a:r>
            <a:r>
              <a:rPr lang="ru-RU" sz="2000" b="1" dirty="0" smtClean="0">
                <a:cs typeface="Times New Roman" panose="02020603050405020304" pitchFamily="18" charset="0"/>
              </a:rPr>
              <a:t>3</a:t>
            </a:r>
            <a:r>
              <a:rPr lang="sv-SE" sz="2000" b="1" dirty="0" smtClean="0"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cs typeface="Times New Roman" panose="02020603050405020304" pitchFamily="18" charset="0"/>
              </a:rPr>
              <a:t>сторис</a:t>
            </a:r>
            <a:r>
              <a:rPr lang="sv-SE" sz="2000" b="1" dirty="0">
                <a:cs typeface="Times New Roman" panose="02020603050405020304" pitchFamily="18" charset="0"/>
              </a:rPr>
              <a:t> - 700 BYN</a:t>
            </a:r>
            <a:endParaRPr lang="ru-RU" sz="2000" b="1" dirty="0"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53802" y="3281340"/>
            <a:ext cx="3563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6600"/>
                </a:solidFill>
              </a:rPr>
              <a:t>https://www.instagram.com/gippo.by/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3905" y="1368851"/>
            <a:ext cx="345127" cy="34721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172400" y="6345627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27</a:t>
            </a:r>
            <a:endParaRPr lang="ru-RU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biv\Downloads\Screenshot_2023-03-16-11-38-41-002_com.instagram.androi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5" r="1297" b="-171"/>
          <a:stretch/>
        </p:blipFill>
        <p:spPr bwMode="auto">
          <a:xfrm rot="21135410">
            <a:off x="512967" y="1686794"/>
            <a:ext cx="2043445" cy="4392488"/>
          </a:xfrm>
          <a:prstGeom prst="roundRect">
            <a:avLst/>
          </a:prstGeom>
          <a:noFill/>
          <a:ln w="19050">
            <a:solidFill>
              <a:srgbClr val="FF832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iv\Downloads\Screenshot_2023-03-16-11-39-51-226_com.instagram.androi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6"/>
          <a:stretch/>
        </p:blipFill>
        <p:spPr bwMode="auto">
          <a:xfrm rot="595477">
            <a:off x="2937338" y="2327301"/>
            <a:ext cx="1786988" cy="3747265"/>
          </a:xfrm>
          <a:prstGeom prst="roundRect">
            <a:avLst/>
          </a:prstGeom>
          <a:noFill/>
          <a:ln w="19050"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60286" y="3750202"/>
            <a:ext cx="4176464" cy="2661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56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511 подписчиков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26,163,339 общий охват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37,183,970 всего просмотров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386 публикаций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39 603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лайков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1409 комментариев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4062 сохранений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1,051,993 уникальный охват аккаунта в месяц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Stories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1095 публикаций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2158000 охватов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2356000 просмотров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7941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Сотрудничество </a:t>
            </a:r>
            <a:r>
              <a:rPr lang="ru-RU" sz="2400" dirty="0">
                <a:latin typeface="Arial Black" panose="020B0A04020102020204" pitchFamily="34" charset="0"/>
                <a:cs typeface="Times New Roman" panose="02020603050405020304" pitchFamily="18" charset="0"/>
              </a:rPr>
              <a:t>ГИППО </a:t>
            </a:r>
            <a:r>
              <a:rPr lang="ru-RU" sz="24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с аккаунтами торговых центров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в </a:t>
            </a:r>
            <a:r>
              <a:rPr lang="en-US" sz="2400" b="1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Instagram</a:t>
            </a:r>
            <a:r>
              <a:rPr lang="en-US" sz="24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26" y="1765280"/>
            <a:ext cx="2475025" cy="4363437"/>
          </a:xfrm>
          <a:prstGeom prst="roundRect">
            <a:avLst/>
          </a:prstGeom>
          <a:ln w="28575">
            <a:solidFill>
              <a:srgbClr val="FF66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161" y="1765280"/>
            <a:ext cx="2392621" cy="4365345"/>
          </a:xfrm>
          <a:prstGeom prst="roundRect">
            <a:avLst/>
          </a:prstGeom>
          <a:ln w="28575">
            <a:solidFill>
              <a:srgbClr val="FF66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1765280"/>
            <a:ext cx="2458118" cy="4363437"/>
          </a:xfrm>
          <a:prstGeom prst="roundRect">
            <a:avLst/>
          </a:prstGeom>
          <a:ln w="28575">
            <a:solidFill>
              <a:srgbClr val="FF66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8172400" y="6345627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28</a:t>
            </a:r>
            <a:endParaRPr lang="ru-RU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446" y="980728"/>
            <a:ext cx="380268" cy="38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305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Arial Black" panose="020B0A04020102020204" pitchFamily="34" charset="0"/>
              </a:rPr>
              <a:t>Репост</a:t>
            </a:r>
            <a:r>
              <a:rPr lang="ru-RU" sz="2800" dirty="0" smtClean="0">
                <a:latin typeface="Arial Black" panose="020B0A04020102020204" pitchFamily="34" charset="0"/>
              </a:rPr>
              <a:t> вашей рекламы в других социальных сетях ГИППО</a:t>
            </a:r>
            <a:endParaRPr lang="ru-RU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216" y="1511015"/>
            <a:ext cx="407046" cy="3947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800" y="1470014"/>
            <a:ext cx="261367" cy="4480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4705" y="1501039"/>
            <a:ext cx="395410" cy="3989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5" y="2056711"/>
            <a:ext cx="2522604" cy="4212206"/>
          </a:xfrm>
          <a:prstGeom prst="roundRect">
            <a:avLst/>
          </a:prstGeom>
          <a:ln w="28575">
            <a:solidFill>
              <a:srgbClr val="FF66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5856" y="2056711"/>
            <a:ext cx="2590786" cy="4216836"/>
          </a:xfrm>
          <a:prstGeom prst="roundRect">
            <a:avLst/>
          </a:prstGeom>
          <a:ln w="28575">
            <a:solidFill>
              <a:srgbClr val="FF66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2349" y="2056711"/>
            <a:ext cx="2459546" cy="4088461"/>
          </a:xfrm>
          <a:prstGeom prst="roundRect">
            <a:avLst/>
          </a:prstGeom>
          <a:ln w="28575">
            <a:solidFill>
              <a:srgbClr val="FF660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8172400" y="6345627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29</a:t>
            </a:r>
            <a:endParaRPr lang="ru-RU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5709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215338" y="6356350"/>
            <a:ext cx="571504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43504" y="2786058"/>
            <a:ext cx="64294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526268" y="836712"/>
            <a:ext cx="5205971" cy="5719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9749" y="694720"/>
            <a:ext cx="8208912" cy="172354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/>
              <a:t>Наша торговая сеть</a:t>
            </a:r>
          </a:p>
          <a:p>
            <a:pPr algn="ctr"/>
            <a:r>
              <a:rPr lang="ru-RU" sz="2000" b="1" dirty="0" smtClean="0"/>
              <a:t>уже более 17 лет</a:t>
            </a:r>
            <a:r>
              <a:rPr lang="ru-RU" sz="2800" b="1" dirty="0" smtClean="0"/>
              <a:t> </a:t>
            </a:r>
            <a:r>
              <a:rPr lang="ru-RU" sz="2000" b="1" dirty="0" smtClean="0"/>
              <a:t>растет </a:t>
            </a:r>
            <a:r>
              <a:rPr lang="ru-RU" sz="2000" b="1" dirty="0"/>
              <a:t>и </a:t>
            </a:r>
            <a:r>
              <a:rPr lang="ru-RU" sz="2000" b="1" dirty="0" smtClean="0"/>
              <a:t>расширяется по всей республике, </a:t>
            </a:r>
          </a:p>
          <a:p>
            <a:pPr algn="ctr"/>
            <a:r>
              <a:rPr lang="ru-RU" sz="2000" b="1" dirty="0" smtClean="0"/>
              <a:t>постоянно </a:t>
            </a:r>
            <a:r>
              <a:rPr lang="ru-RU" sz="2000" b="1" dirty="0"/>
              <a:t>открываются новые магазины,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как </a:t>
            </a:r>
            <a:r>
              <a:rPr lang="ru-RU" sz="2000" b="1" dirty="0"/>
              <a:t>в Минске, так и в регионах</a:t>
            </a:r>
            <a:r>
              <a:rPr lang="ru-RU" sz="2000" b="1" dirty="0" smtClean="0"/>
              <a:t>.</a:t>
            </a:r>
          </a:p>
          <a:p>
            <a:endParaRPr lang="ru-RU" dirty="0" smtClean="0"/>
          </a:p>
        </p:txBody>
      </p:sp>
      <p:pic>
        <p:nvPicPr>
          <p:cNvPr id="2056" name="Picture 8" descr="г. Минск, ул. Городецкая, 30 — Гипп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274" y="2142618"/>
            <a:ext cx="2627283" cy="1286879"/>
          </a:xfrm>
          <a:prstGeom prst="roundRect">
            <a:avLst/>
          </a:prstGeom>
          <a:noFill/>
          <a:ln w="12700">
            <a:solidFill>
              <a:srgbClr val="FF832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845" y="4666422"/>
            <a:ext cx="3030267" cy="1694499"/>
          </a:xfrm>
          <a:prstGeom prst="roundRect">
            <a:avLst/>
          </a:prstGeom>
          <a:ln w="12700">
            <a:solidFill>
              <a:srgbClr val="FF66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981" y="2129374"/>
            <a:ext cx="2811641" cy="1666660"/>
          </a:xfrm>
          <a:prstGeom prst="roundRect">
            <a:avLst/>
          </a:prstGeom>
          <a:ln w="12700">
            <a:solidFill>
              <a:srgbClr val="FF6600"/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75" y="4661917"/>
            <a:ext cx="2793570" cy="1677494"/>
          </a:xfrm>
          <a:prstGeom prst="roundRect">
            <a:avLst/>
          </a:prstGeom>
          <a:ln w="12700">
            <a:solidFill>
              <a:srgbClr val="FF6600"/>
            </a:solidFill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/>
          <a:srcRect l="123" r="268"/>
          <a:stretch/>
        </p:blipFill>
        <p:spPr>
          <a:xfrm>
            <a:off x="395536" y="2257456"/>
            <a:ext cx="2664296" cy="1973984"/>
          </a:xfrm>
          <a:prstGeom prst="roundRect">
            <a:avLst/>
          </a:prstGeom>
          <a:ln w="19050">
            <a:solidFill>
              <a:srgbClr val="FF6600"/>
            </a:solidFill>
          </a:ln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1630" y="3446181"/>
            <a:ext cx="3819237" cy="1697346"/>
          </a:xfrm>
          <a:prstGeom prst="roundRect">
            <a:avLst/>
          </a:prstGeom>
          <a:ln w="12700">
            <a:solidFill>
              <a:srgbClr val="FF832F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4859" y="5143527"/>
            <a:ext cx="1847593" cy="1338124"/>
          </a:xfrm>
          <a:prstGeom prst="roundRect">
            <a:avLst/>
          </a:prstGeom>
          <a:ln w="12700">
            <a:solidFill>
              <a:srgbClr val="FF832F"/>
            </a:solidFill>
          </a:ln>
        </p:spPr>
      </p:pic>
    </p:spTree>
    <p:extLst>
      <p:ext uri="{BB962C8B-B14F-4D97-AF65-F5344CB8AC3E}">
        <p14:creationId xmlns:p14="http://schemas.microsoft.com/office/powerpoint/2010/main" val="230652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91541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Аккаунт ГИППО в </a:t>
            </a:r>
            <a:r>
              <a:rPr lang="en-US" sz="2800" dirty="0" err="1" smtClean="0">
                <a:latin typeface="Arial Black" panose="020B0A04020102020204" pitchFamily="34" charset="0"/>
              </a:rPr>
              <a:t>TikTok</a:t>
            </a:r>
            <a:endParaRPr lang="ru-RU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05509" y="3035487"/>
            <a:ext cx="3573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6600"/>
                </a:solidFill>
              </a:rPr>
              <a:t>https://www.tiktok.com/@gippoby</a:t>
            </a:r>
          </a:p>
        </p:txBody>
      </p:sp>
      <p:pic>
        <p:nvPicPr>
          <p:cNvPr id="8196" name="Picture 4" descr="Новости и популярные истории из TikTok | Новости TikT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412776"/>
            <a:ext cx="572252" cy="57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687416" y="2178052"/>
            <a:ext cx="35915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832F"/>
                </a:solidFill>
              </a:rPr>
              <a:t>Стоимость</a:t>
            </a:r>
            <a:r>
              <a:rPr lang="ru-RU" sz="2000" b="1" dirty="0" smtClean="0">
                <a:solidFill>
                  <a:srgbClr val="FF832F"/>
                </a:solidFill>
              </a:rPr>
              <a:t>:</a:t>
            </a:r>
            <a:endParaRPr lang="en-US" sz="2000" b="1" dirty="0" smtClean="0">
              <a:solidFill>
                <a:srgbClr val="FF832F"/>
              </a:solidFill>
            </a:endParaRPr>
          </a:p>
          <a:p>
            <a:pPr algn="ctr"/>
            <a:r>
              <a:rPr lang="ru-RU" sz="2400" dirty="0">
                <a:cs typeface="Times New Roman" panose="02020603050405020304" pitchFamily="18" charset="0"/>
              </a:rPr>
              <a:t>Публикация </a:t>
            </a:r>
            <a:r>
              <a:rPr lang="ru-RU" sz="2400" dirty="0" smtClean="0">
                <a:cs typeface="Times New Roman" panose="02020603050405020304" pitchFamily="18" charset="0"/>
              </a:rPr>
              <a:t>- 400 </a:t>
            </a:r>
            <a:r>
              <a:rPr lang="en-US" sz="2400" dirty="0" smtClean="0">
                <a:cs typeface="Times New Roman" panose="02020603050405020304" pitchFamily="18" charset="0"/>
              </a:rPr>
              <a:t>BYN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72400" y="6345627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biv\Downloads\Screenshot_2023-03-16-11-38-33-277_com.zhiliaoapp.musicall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44" r="1" b="488"/>
          <a:stretch/>
        </p:blipFill>
        <p:spPr bwMode="auto">
          <a:xfrm rot="21366889">
            <a:off x="1335506" y="1769954"/>
            <a:ext cx="2088232" cy="4320480"/>
          </a:xfrm>
          <a:prstGeom prst="roundRect">
            <a:avLst/>
          </a:prstGeom>
          <a:noFill/>
          <a:ln w="19050"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60032" y="3789040"/>
            <a:ext cx="4572000" cy="18705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31 500 подписчиков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29600000 просмотров видео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113433 просмотров профиля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983210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лайков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11328 комментариев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78241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репостов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4619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96204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 Black" panose="020B0A04020102020204" pitchFamily="34" charset="0"/>
              </a:rPr>
              <a:t>Размещение </a:t>
            </a:r>
            <a:r>
              <a:rPr lang="ru-RU" sz="2800" dirty="0" smtClean="0">
                <a:latin typeface="Arial Black" panose="020B0A04020102020204" pitchFamily="34" charset="0"/>
              </a:rPr>
              <a:t>рекламы </a:t>
            </a:r>
          </a:p>
          <a:p>
            <a:r>
              <a:rPr lang="ru-RU" sz="2800" dirty="0" smtClean="0">
                <a:latin typeface="Arial Black" panose="020B0A04020102020204" pitchFamily="34" charset="0"/>
              </a:rPr>
              <a:t>           в мобильном приложении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172400" y="6345627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31</a:t>
            </a:r>
            <a:endParaRPr lang="ru-RU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85" t="179" r="217"/>
          <a:stretch/>
        </p:blipFill>
        <p:spPr>
          <a:xfrm>
            <a:off x="16947" y="1808913"/>
            <a:ext cx="2376265" cy="3565233"/>
          </a:xfrm>
          <a:prstGeom prst="round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280" y="737602"/>
            <a:ext cx="1308916" cy="13021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/>
          <a:stretch/>
        </p:blipFill>
        <p:spPr>
          <a:xfrm rot="21402925">
            <a:off x="5597523" y="2319003"/>
            <a:ext cx="1824527" cy="3782513"/>
          </a:xfrm>
          <a:prstGeom prst="roundRect">
            <a:avLst/>
          </a:prstGeom>
          <a:ln w="12700">
            <a:solidFill>
              <a:srgbClr val="FF832F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"/>
          <a:stretch/>
        </p:blipFill>
        <p:spPr>
          <a:xfrm rot="392160">
            <a:off x="7563342" y="3015479"/>
            <a:ext cx="1422753" cy="2855712"/>
          </a:xfrm>
          <a:prstGeom prst="roundRect">
            <a:avLst/>
          </a:prstGeom>
          <a:ln w="12700">
            <a:solidFill>
              <a:srgbClr val="FF6600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/>
          <a:srcRect l="-1" t="2" r="-1285" b="504"/>
          <a:stretch/>
        </p:blipFill>
        <p:spPr>
          <a:xfrm>
            <a:off x="3681395" y="1796536"/>
            <a:ext cx="2260938" cy="45277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393212" y="2375813"/>
            <a:ext cx="32037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latin typeface="Arial Black" panose="020B0A04020102020204" pitchFamily="34" charset="0"/>
              </a:rPr>
              <a:t>Рекламные баннеры 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в приложении в формате </a:t>
            </a:r>
            <a:r>
              <a:rPr lang="ru-RU" sz="1600" dirty="0" err="1" smtClean="0">
                <a:latin typeface="Arial Black" panose="020B0A04020102020204" pitchFamily="34" charset="0"/>
              </a:rPr>
              <a:t>Сторис</a:t>
            </a:r>
            <a:r>
              <a:rPr lang="ru-RU" sz="1600" dirty="0" smtClean="0">
                <a:latin typeface="Arial Black" panose="020B0A04020102020204" pitchFamily="34" charset="0"/>
              </a:rPr>
              <a:t> со ссылкой на сайт рекламодателя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505359" y="4102051"/>
            <a:ext cx="29922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2. </a:t>
            </a:r>
            <a:r>
              <a:rPr lang="ru-RU" sz="1600" dirty="0" err="1" smtClean="0">
                <a:latin typeface="Arial Black" panose="020B0A04020102020204" pitchFamily="34" charset="0"/>
              </a:rPr>
              <a:t>Пуш</a:t>
            </a:r>
            <a:r>
              <a:rPr lang="ru-RU" sz="1600" dirty="0" smtClean="0">
                <a:latin typeface="Arial Black" panose="020B0A04020102020204" pitchFamily="34" charset="0"/>
              </a:rPr>
              <a:t>-уведомления пользователям со ссылкой на рекламный баннер в приложении</a:t>
            </a:r>
            <a:endParaRPr lang="ru-RU" sz="14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" t="114" r="61" b="683"/>
          <a:stretch/>
        </p:blipFill>
        <p:spPr>
          <a:xfrm>
            <a:off x="827584" y="5821002"/>
            <a:ext cx="2016225" cy="576064"/>
          </a:xfrm>
          <a:prstGeom prst="round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51720" y="5157940"/>
            <a:ext cx="41582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832F"/>
                </a:solidFill>
              </a:rPr>
              <a:t>Стоимость:</a:t>
            </a:r>
            <a:endParaRPr lang="en-US" sz="1600" b="1" dirty="0">
              <a:solidFill>
                <a:srgbClr val="FF832F"/>
              </a:solidFill>
            </a:endParaRPr>
          </a:p>
          <a:p>
            <a:pPr algn="ctr"/>
            <a:r>
              <a:rPr lang="ru-RU" dirty="0" smtClean="0">
                <a:cs typeface="Times New Roman" panose="02020603050405020304" pitchFamily="18" charset="0"/>
              </a:rPr>
              <a:t>0,01 </a:t>
            </a:r>
            <a:r>
              <a:rPr lang="en-US" dirty="0" smtClean="0">
                <a:cs typeface="Times New Roman" panose="02020603050405020304" pitchFamily="18" charset="0"/>
              </a:rPr>
              <a:t>BYN</a:t>
            </a:r>
            <a:r>
              <a:rPr lang="ru-RU" dirty="0" smtClean="0">
                <a:cs typeface="Times New Roman" panose="02020603050405020304" pitchFamily="18" charset="0"/>
              </a:rPr>
              <a:t> </a:t>
            </a:r>
            <a:r>
              <a:rPr lang="ru-RU" dirty="0" smtClean="0"/>
              <a:t>1 </a:t>
            </a:r>
            <a:r>
              <a:rPr lang="en-US" dirty="0" smtClean="0"/>
              <a:t>ID</a:t>
            </a:r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sz="1200" dirty="0" smtClean="0"/>
              <a:t>(около 80 тыс. пользователей)</a:t>
            </a:r>
            <a:endParaRPr lang="ru-RU" sz="1200" dirty="0"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69852" y="3467229"/>
            <a:ext cx="368685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832F"/>
                </a:solidFill>
              </a:rPr>
              <a:t>Стоимость:</a:t>
            </a:r>
            <a:endParaRPr lang="en-US" sz="1600" b="1" dirty="0">
              <a:solidFill>
                <a:srgbClr val="FF832F"/>
              </a:solidFill>
            </a:endParaRPr>
          </a:p>
          <a:p>
            <a:pPr algn="ctr"/>
            <a:r>
              <a:rPr lang="ru-RU" dirty="0">
                <a:cs typeface="Times New Roman" panose="02020603050405020304" pitchFamily="18" charset="0"/>
              </a:rPr>
              <a:t>100-250 </a:t>
            </a:r>
            <a:r>
              <a:rPr lang="en-US" dirty="0">
                <a:cs typeface="Times New Roman" panose="02020603050405020304" pitchFamily="18" charset="0"/>
              </a:rPr>
              <a:t>BYN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/>
              <a:t>шт./месяц</a:t>
            </a:r>
            <a:endParaRPr 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1267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5" y="1412776"/>
            <a:ext cx="8535798" cy="84728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4824535"/>
          </a:xfrm>
          <a:ln w="28575">
            <a:solidFill>
              <a:srgbClr val="CC99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6600"/>
                </a:solidFill>
              </a:rPr>
              <a:t>                    </a:t>
            </a:r>
            <a:r>
              <a:rPr lang="ru-RU" sz="2400" b="1" dirty="0" smtClean="0">
                <a:ln w="28575">
                  <a:solidFill>
                    <a:srgbClr val="FFCC66"/>
                  </a:solidFill>
                </a:ln>
                <a:solidFill>
                  <a:srgbClr val="FFCC66"/>
                </a:solidFill>
              </a:rPr>
              <a:t>- </a:t>
            </a:r>
            <a:r>
              <a:rPr lang="ru-RU" sz="2800" b="1" dirty="0" smtClean="0">
                <a:ln w="28575">
                  <a:solidFill>
                    <a:srgbClr val="FFCC66"/>
                  </a:solidFill>
                </a:ln>
                <a:solidFill>
                  <a:srgbClr val="FFCC66"/>
                </a:solidFill>
              </a:rPr>
              <a:t>ПАКЕТ</a:t>
            </a:r>
            <a:r>
              <a:rPr lang="ru-RU" sz="2400" b="1" dirty="0" smtClean="0">
                <a:ln w="28575">
                  <a:solidFill>
                    <a:srgbClr val="FFCC66"/>
                  </a:solidFill>
                </a:ln>
                <a:solidFill>
                  <a:srgbClr val="FFCC66"/>
                </a:solidFill>
              </a:rPr>
              <a:t> </a:t>
            </a:r>
            <a:endParaRPr lang="en-US" sz="2400" b="1" dirty="0" smtClean="0">
              <a:ln w="28575">
                <a:solidFill>
                  <a:srgbClr val="FFCC66"/>
                </a:solidFill>
              </a:ln>
              <a:solidFill>
                <a:srgbClr val="FFCC66"/>
              </a:solidFill>
            </a:endParaRPr>
          </a:p>
          <a:p>
            <a:pPr marL="0" indent="0" algn="ctr">
              <a:buNone/>
            </a:pPr>
            <a:endParaRPr lang="ru-RU" sz="1400" b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Мы разрабатываем для вас всю коммуникацию и </a:t>
            </a:r>
            <a:r>
              <a:rPr lang="ru-RU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промоушн</a:t>
            </a:r>
            <a:r>
              <a:rPr lang="ru-RU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от идеи до реализации. Вам не придётся искать дополнительных подрядчиков для реализации рекламы для вашего бренда или товара.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СТОИМОСТЬ</a:t>
            </a:r>
            <a:r>
              <a:rPr lang="ru-RU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ru-RU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от 3000 </a:t>
            </a:r>
            <a:r>
              <a:rPr lang="ru-RU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у.e</a:t>
            </a:r>
            <a:r>
              <a:rPr lang="ru-RU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Стоимость зависит от вашего технического задания</a:t>
            </a:r>
            <a:endParaRPr lang="ru-RU" sz="24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80728"/>
            <a:ext cx="2074540" cy="207454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172400" y="6345627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32</a:t>
            </a:r>
            <a:endParaRPr lang="ru-RU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4102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5" y="1412776"/>
            <a:ext cx="8535798" cy="84728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4824535"/>
          </a:xfrm>
          <a:ln w="28575">
            <a:noFill/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000" b="1" u="sng" dirty="0">
                <a:solidFill>
                  <a:srgbClr val="C7DA14"/>
                </a:solidFill>
              </a:rPr>
              <a:t>Общие требования к размещению рекламы </a:t>
            </a:r>
          </a:p>
          <a:p>
            <a:pPr marL="0" indent="0" algn="ctr">
              <a:buNone/>
            </a:pPr>
            <a:endParaRPr lang="ru-RU" sz="1400" b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ru-RU" sz="2600" dirty="0" smtClean="0">
                <a:solidFill>
                  <a:schemeClr val="tx1"/>
                </a:solidFill>
              </a:rPr>
              <a:t>изготовление, </a:t>
            </a:r>
            <a:r>
              <a:rPr lang="ru-RU" sz="2600" dirty="0">
                <a:solidFill>
                  <a:schemeClr val="tx1"/>
                </a:solidFill>
              </a:rPr>
              <a:t>монтаж и демонтаж </a:t>
            </a:r>
            <a:r>
              <a:rPr lang="ru-RU" sz="2600" dirty="0" smtClean="0">
                <a:solidFill>
                  <a:schemeClr val="tx1"/>
                </a:solidFill>
              </a:rPr>
              <a:t>размещаемых рекламных </a:t>
            </a:r>
            <a:r>
              <a:rPr lang="ru-RU" sz="2600" dirty="0">
                <a:solidFill>
                  <a:schemeClr val="tx1"/>
                </a:solidFill>
              </a:rPr>
              <a:t>материалов </a:t>
            </a:r>
            <a:r>
              <a:rPr lang="ru-RU" sz="2600" dirty="0" smtClean="0">
                <a:solidFill>
                  <a:schemeClr val="tx1"/>
                </a:solidFill>
              </a:rPr>
              <a:t>осуществляется </a:t>
            </a:r>
            <a:r>
              <a:rPr lang="ru-RU" sz="2600" dirty="0">
                <a:solidFill>
                  <a:schemeClr val="tx1"/>
                </a:solidFill>
              </a:rPr>
              <a:t>за счет средств рекламодателя; </a:t>
            </a:r>
            <a:endParaRPr lang="ru-RU" sz="2600" dirty="0" smtClean="0">
              <a:solidFill>
                <a:schemeClr val="tx1"/>
              </a:solidFill>
            </a:endParaRPr>
          </a:p>
          <a:p>
            <a:r>
              <a:rPr lang="ru-RU" sz="2600" dirty="0" err="1" smtClean="0">
                <a:solidFill>
                  <a:schemeClr val="tx1"/>
                </a:solidFill>
              </a:rPr>
              <a:t>визуал</a:t>
            </a:r>
            <a:r>
              <a:rPr lang="ru-RU" sz="2600" dirty="0" smtClean="0">
                <a:solidFill>
                  <a:schemeClr val="tx1"/>
                </a:solidFill>
              </a:rPr>
              <a:t> и размеры рекламных </a:t>
            </a:r>
            <a:r>
              <a:rPr lang="ru-RU" sz="2600" dirty="0">
                <a:solidFill>
                  <a:schemeClr val="tx1"/>
                </a:solidFill>
              </a:rPr>
              <a:t>материалов </a:t>
            </a:r>
            <a:r>
              <a:rPr lang="ru-RU" sz="2600" dirty="0" smtClean="0">
                <a:solidFill>
                  <a:schemeClr val="tx1"/>
                </a:solidFill>
              </a:rPr>
              <a:t>предварительно подлежат согласованию с руководителем управления маркетинга торговой сети ГИППО</a:t>
            </a:r>
          </a:p>
          <a:p>
            <a:r>
              <a:rPr lang="ru-RU" sz="2600" dirty="0" err="1">
                <a:solidFill>
                  <a:schemeClr val="tx1"/>
                </a:solidFill>
              </a:rPr>
              <a:t>визуал</a:t>
            </a:r>
            <a:r>
              <a:rPr lang="ru-RU" sz="2600" dirty="0">
                <a:solidFill>
                  <a:schemeClr val="tx1"/>
                </a:solidFill>
              </a:rPr>
              <a:t> рекламных материалов </a:t>
            </a:r>
            <a:r>
              <a:rPr lang="ru-RU" sz="2600" dirty="0" smtClean="0">
                <a:solidFill>
                  <a:schemeClr val="tx1"/>
                </a:solidFill>
              </a:rPr>
              <a:t>должен </a:t>
            </a:r>
            <a:r>
              <a:rPr lang="ru-RU" sz="2600" dirty="0">
                <a:solidFill>
                  <a:schemeClr val="tx1"/>
                </a:solidFill>
              </a:rPr>
              <a:t>соответствовать Закону Республики Беларусь О рекламе; </a:t>
            </a:r>
          </a:p>
          <a:p>
            <a:r>
              <a:rPr lang="ru-RU" sz="2600" dirty="0" smtClean="0">
                <a:solidFill>
                  <a:schemeClr val="tx1"/>
                </a:solidFill>
              </a:rPr>
              <a:t>даты </a:t>
            </a:r>
            <a:r>
              <a:rPr lang="ru-RU" sz="2600" dirty="0">
                <a:solidFill>
                  <a:schemeClr val="tx1"/>
                </a:solidFill>
              </a:rPr>
              <a:t>монтажа/демонтажа рекламных материалов </a:t>
            </a:r>
            <a:r>
              <a:rPr lang="ru-RU" sz="2600" dirty="0" smtClean="0">
                <a:solidFill>
                  <a:schemeClr val="tx1"/>
                </a:solidFill>
              </a:rPr>
              <a:t>предварительно подлежат согласованию</a:t>
            </a:r>
            <a:endParaRPr lang="ru-RU" sz="26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72400" y="6345627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33</a:t>
            </a:r>
            <a:endParaRPr lang="ru-RU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0693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5" y="1412776"/>
            <a:ext cx="8535798" cy="84728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419872" y="980728"/>
            <a:ext cx="5270103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FF6600"/>
                </a:solidFill>
                <a:cs typeface="Times New Roman" panose="02020603050405020304" pitchFamily="18" charset="0"/>
              </a:rPr>
              <a:t>ПРОВИГАЙТЕ </a:t>
            </a:r>
            <a:r>
              <a:rPr lang="ru-RU" sz="3000" b="1" dirty="0">
                <a:solidFill>
                  <a:srgbClr val="FF6600"/>
                </a:solidFill>
                <a:cs typeface="Times New Roman" panose="02020603050405020304" pitchFamily="18" charset="0"/>
              </a:rPr>
              <a:t>ВАШ </a:t>
            </a:r>
            <a:endParaRPr lang="ru-RU" sz="3000" b="1" dirty="0" smtClean="0">
              <a:solidFill>
                <a:srgbClr val="FF660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FF6600"/>
                </a:solidFill>
                <a:cs typeface="Times New Roman" panose="02020603050405020304" pitchFamily="18" charset="0"/>
              </a:rPr>
              <a:t>БРЕНД </a:t>
            </a:r>
            <a:r>
              <a:rPr lang="ru-RU" sz="3000" b="1" dirty="0" smtClean="0">
                <a:solidFill>
                  <a:srgbClr val="FF6600"/>
                </a:solidFill>
                <a:cs typeface="Times New Roman" panose="02020603050405020304" pitchFamily="18" charset="0"/>
              </a:rPr>
              <a:t>/ ТОВАР </a:t>
            </a:r>
            <a:r>
              <a:rPr lang="ru-RU" sz="3000" b="1" dirty="0">
                <a:solidFill>
                  <a:srgbClr val="FF6600"/>
                </a:solidFill>
                <a:cs typeface="Times New Roman" panose="02020603050405020304" pitchFamily="18" charset="0"/>
              </a:rPr>
              <a:t>С </a:t>
            </a:r>
            <a:r>
              <a:rPr lang="ru-RU" sz="3000" b="1" dirty="0" smtClean="0">
                <a:solidFill>
                  <a:srgbClr val="FF6600"/>
                </a:solidFill>
                <a:cs typeface="Times New Roman" panose="02020603050405020304" pitchFamily="18" charset="0"/>
              </a:rPr>
              <a:t>ГИППО</a:t>
            </a:r>
            <a:r>
              <a:rPr lang="en-US" sz="3000" b="1" dirty="0" smtClean="0">
                <a:solidFill>
                  <a:srgbClr val="FF6600"/>
                </a:solidFill>
                <a:cs typeface="Times New Roman" panose="02020603050405020304" pitchFamily="18" charset="0"/>
              </a:rPr>
              <a:t>!</a:t>
            </a:r>
            <a:endParaRPr lang="en-US" dirty="0" smtClean="0"/>
          </a:p>
          <a:p>
            <a:pPr marL="0" indent="0" algn="ctr">
              <a:buNone/>
            </a:pPr>
            <a:endParaRPr lang="en-US" sz="1900" dirty="0" smtClean="0"/>
          </a:p>
          <a:p>
            <a:pPr marL="0" indent="0" algn="ctr">
              <a:buNone/>
            </a:pPr>
            <a:endParaRPr lang="ru-RU" sz="1900" dirty="0" smtClean="0"/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E-</a:t>
            </a:r>
            <a:r>
              <a:rPr lang="ru-RU" sz="28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mail</a:t>
            </a:r>
            <a:r>
              <a:rPr lang="ru-RU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66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marketing@willesden.by</a:t>
            </a:r>
            <a:endParaRPr lang="ru-RU" sz="2800" dirty="0" smtClean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Актуальный </a:t>
            </a:r>
            <a:r>
              <a:rPr lang="ru-RU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прейскурант </a:t>
            </a:r>
            <a:r>
              <a:rPr 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оказание рекламных услуг управления маркетинга предоставляется </a:t>
            </a:r>
            <a:r>
              <a:rPr 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по запросу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72400" y="6345627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34</a:t>
            </a:r>
            <a:endParaRPr lang="ru-RU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31"/>
          <a:stretch/>
        </p:blipFill>
        <p:spPr>
          <a:xfrm flipH="1">
            <a:off x="179512" y="836712"/>
            <a:ext cx="4355047" cy="462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758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215338" y="6356350"/>
            <a:ext cx="571504" cy="365125"/>
          </a:xfrm>
          <a:prstGeom prst="rect">
            <a:avLst/>
          </a:prstGeom>
        </p:spPr>
        <p:txBody>
          <a:bodyPr/>
          <a:lstStyle/>
          <a:p>
            <a:pPr algn="ctr"/>
            <a:fld id="{C6D0E329-4239-4054-B7A5-2A4AF78FCF72}" type="slidenum">
              <a:rPr lang="ru-RU" sz="20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/>
              <a:t>4</a:t>
            </a:fld>
            <a:endParaRPr lang="ru-RU" sz="2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43504" y="2786058"/>
            <a:ext cx="64294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526268" y="836712"/>
            <a:ext cx="5205971" cy="5719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836712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Современные торговые объекты ГИППО обладают широким спектром возможностей для проведения рекламных и маркетинговых активностей, размещения всех видов рекламных материалов как внутри торгового объекта, так и снаружи. </a:t>
            </a:r>
          </a:p>
          <a:p>
            <a:endParaRPr lang="ru-RU" dirty="0" smtClean="0"/>
          </a:p>
          <a:p>
            <a:pPr algn="just"/>
            <a:r>
              <a:rPr lang="ru-RU" b="1" dirty="0" smtClean="0"/>
              <a:t>	В нашем арсенале имеются все возможности взаимодействия с целевой аудиторией покупателей, в том числе через визуальную рекламу, аудиорекламу,  рекламу в Интернете и социальных сетях. Это позволяет наиболее активно устанавливать </a:t>
            </a:r>
            <a:r>
              <a:rPr lang="ru-RU" b="1" dirty="0"/>
              <a:t>прямой контакт </a:t>
            </a:r>
            <a:r>
              <a:rPr lang="ru-RU" b="1" dirty="0" smtClean="0"/>
              <a:t>и оказывать наиболее эффективное воздействие размещаемой рекламной информации на большую аудиторию </a:t>
            </a:r>
            <a:r>
              <a:rPr lang="ru-RU" b="1" dirty="0"/>
              <a:t>покупателей и посетителей </a:t>
            </a:r>
            <a:r>
              <a:rPr lang="ru-RU" b="1" dirty="0" smtClean="0"/>
              <a:t>магазинов и торговых центров.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995" y="4448373"/>
            <a:ext cx="2752503" cy="1771373"/>
          </a:xfrm>
          <a:prstGeom prst="roundRect">
            <a:avLst/>
          </a:prstGeom>
          <a:ln w="12700">
            <a:solidFill>
              <a:srgbClr val="FF832F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48" y="4417453"/>
            <a:ext cx="2703440" cy="1802293"/>
          </a:xfrm>
          <a:prstGeom prst="roundRect">
            <a:avLst/>
          </a:prstGeom>
          <a:ln w="12700">
            <a:solidFill>
              <a:srgbClr val="FF832F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b="153"/>
          <a:stretch/>
        </p:blipFill>
        <p:spPr>
          <a:xfrm>
            <a:off x="3015050" y="4213526"/>
            <a:ext cx="2969883" cy="2241066"/>
          </a:xfrm>
          <a:prstGeom prst="roundRect">
            <a:avLst/>
          </a:prstGeom>
          <a:ln w="12700">
            <a:solidFill>
              <a:srgbClr val="FF832F"/>
            </a:solidFill>
          </a:ln>
        </p:spPr>
      </p:pic>
    </p:spTree>
    <p:extLst>
      <p:ext uri="{BB962C8B-B14F-4D97-AF65-F5344CB8AC3E}">
        <p14:creationId xmlns:p14="http://schemas.microsoft.com/office/powerpoint/2010/main" val="362977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215338" y="6356350"/>
            <a:ext cx="571504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43504" y="2786058"/>
            <a:ext cx="64294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289048" y="1268760"/>
            <a:ext cx="9433048" cy="638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726" y="819289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Общая информация о целевой аудитории ГИППО</a:t>
            </a:r>
            <a:endParaRPr lang="ru-RU" sz="1400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1859279"/>
            <a:ext cx="40246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b="1" dirty="0" smtClean="0">
              <a:solidFill>
                <a:srgbClr val="FF832F"/>
              </a:solidFill>
            </a:endParaRPr>
          </a:p>
          <a:p>
            <a:endParaRPr lang="ru-RU" sz="1100" b="1" dirty="0" smtClean="0">
              <a:solidFill>
                <a:srgbClr val="FF832F"/>
              </a:solidFill>
            </a:endParaRPr>
          </a:p>
          <a:p>
            <a:endParaRPr lang="ru-RU" sz="1600" b="1" dirty="0">
              <a:solidFill>
                <a:srgbClr val="FF832F"/>
              </a:solidFill>
            </a:endParaRPr>
          </a:p>
          <a:p>
            <a:endParaRPr lang="ru-RU" sz="400" b="1" dirty="0" smtClean="0">
              <a:solidFill>
                <a:srgbClr val="FF832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5" y="3789040"/>
            <a:ext cx="583264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202020"/>
                </a:solidFill>
                <a:latin typeface="Roboto-Bold"/>
              </a:rPr>
              <a:t>Наши покупатели нам </a:t>
            </a:r>
            <a:r>
              <a:rPr lang="ru-RU" sz="2000" b="1" dirty="0" smtClean="0">
                <a:solidFill>
                  <a:srgbClr val="202020"/>
                </a:solidFill>
                <a:latin typeface="Roboto-Bold"/>
              </a:rPr>
              <a:t>доверяют</a:t>
            </a:r>
            <a:r>
              <a:rPr lang="ru-RU" sz="2000" dirty="0">
                <a:solidFill>
                  <a:srgbClr val="202020"/>
                </a:solidFill>
                <a:latin typeface="Helvetica" panose="020B0604020202020204" pitchFamily="34" charset="0"/>
              </a:rPr>
              <a:t> </a:t>
            </a:r>
            <a:endParaRPr lang="ru-RU" sz="2000" dirty="0" smtClean="0">
              <a:solidFill>
                <a:srgbClr val="202020"/>
              </a:solidFill>
              <a:latin typeface="Helvetica" panose="020B0604020202020204" pitchFamily="34" charset="0"/>
            </a:endParaRPr>
          </a:p>
          <a:p>
            <a:pPr algn="ctr"/>
            <a:endParaRPr lang="ru-RU" sz="1000" dirty="0" smtClean="0">
              <a:solidFill>
                <a:srgbClr val="202020"/>
              </a:solidFill>
              <a:latin typeface="Helvetica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202020"/>
                </a:solidFill>
                <a:latin typeface="Helvetica" panose="020B0604020202020204" pitchFamily="34" charset="0"/>
              </a:rPr>
              <a:t>Доверие</a:t>
            </a:r>
            <a:r>
              <a:rPr lang="ru-RU" dirty="0">
                <a:solidFill>
                  <a:srgbClr val="202020"/>
                </a:solidFill>
                <a:latin typeface="Helvetica" panose="020B0604020202020204" pitchFamily="34" charset="0"/>
              </a:rPr>
              <a:t> — это основа отношений </a:t>
            </a:r>
            <a:endParaRPr lang="ru-RU" dirty="0" smtClean="0">
              <a:solidFill>
                <a:srgbClr val="202020"/>
              </a:solidFill>
              <a:latin typeface="Helvetica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202020"/>
                </a:solidFill>
                <a:latin typeface="Helvetica" panose="020B0604020202020204" pitchFamily="34" charset="0"/>
              </a:rPr>
              <a:t>персонала </a:t>
            </a:r>
            <a:r>
              <a:rPr lang="ru-RU" dirty="0">
                <a:solidFill>
                  <a:srgbClr val="202020"/>
                </a:solidFill>
                <a:latin typeface="Helvetica" panose="020B0604020202020204" pitchFamily="34" charset="0"/>
              </a:rPr>
              <a:t>и покупателей. </a:t>
            </a:r>
            <a:endParaRPr lang="ru-RU" dirty="0" smtClean="0">
              <a:solidFill>
                <a:srgbClr val="202020"/>
              </a:solidFill>
              <a:latin typeface="Helvetica" panose="020B0604020202020204" pitchFamily="34" charset="0"/>
            </a:endParaRPr>
          </a:p>
          <a:p>
            <a:pPr algn="ctr"/>
            <a:endParaRPr lang="ru-RU" sz="1000" dirty="0" smtClean="0">
              <a:solidFill>
                <a:srgbClr val="202020"/>
              </a:solidFill>
              <a:latin typeface="Helvetica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202020"/>
                </a:solidFill>
                <a:latin typeface="Helvetica" panose="020B0604020202020204" pitchFamily="34" charset="0"/>
              </a:rPr>
              <a:t>Мы</a:t>
            </a:r>
            <a:r>
              <a:rPr lang="ru-RU" dirty="0">
                <a:solidFill>
                  <a:srgbClr val="202020"/>
                </a:solidFill>
                <a:latin typeface="Helvetica" panose="020B0604020202020204" pitchFamily="34" charset="0"/>
              </a:rPr>
              <a:t> делаем все, чтобы ГИППО был хорошей традицией. </a:t>
            </a:r>
            <a:endParaRPr lang="ru-RU" dirty="0" smtClean="0">
              <a:solidFill>
                <a:srgbClr val="202020"/>
              </a:solidFill>
              <a:latin typeface="Helvetica" panose="020B0604020202020204" pitchFamily="34" charset="0"/>
            </a:endParaRPr>
          </a:p>
          <a:p>
            <a:pPr algn="ctr"/>
            <a:endParaRPr lang="ru-RU" sz="800" dirty="0" smtClean="0">
              <a:solidFill>
                <a:srgbClr val="202020"/>
              </a:solidFill>
              <a:latin typeface="Helvetica" panose="020B0604020202020204" pitchFamily="34" charset="0"/>
            </a:endParaRPr>
          </a:p>
          <a:p>
            <a:pPr algn="ctr"/>
            <a:endParaRPr lang="ru-RU" sz="500" dirty="0" smtClean="0">
              <a:solidFill>
                <a:srgbClr val="202020"/>
              </a:solidFill>
              <a:latin typeface="Helvetica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rgbClr val="202020"/>
                </a:solidFill>
                <a:latin typeface="Roboto-Bold"/>
              </a:rPr>
              <a:t>Традиция — это стабильность </a:t>
            </a:r>
            <a:r>
              <a:rPr lang="ru-RU" sz="2000" b="1" dirty="0" smtClean="0">
                <a:solidFill>
                  <a:srgbClr val="202020"/>
                </a:solidFill>
                <a:latin typeface="Roboto-Bold"/>
              </a:rPr>
              <a:t>хорошего</a:t>
            </a:r>
            <a:endParaRPr lang="ru-RU" sz="2000" b="0" i="0" dirty="0">
              <a:solidFill>
                <a:srgbClr val="202020"/>
              </a:solidFill>
              <a:effectLst/>
              <a:latin typeface="Helvetica" panose="020B0604020202020204" pitchFamily="34" charset="0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3163306839"/>
              </p:ext>
            </p:extLst>
          </p:nvPr>
        </p:nvGraphicFramePr>
        <p:xfrm>
          <a:off x="470892" y="1395454"/>
          <a:ext cx="3644343" cy="2103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694445723"/>
              </p:ext>
            </p:extLst>
          </p:nvPr>
        </p:nvGraphicFramePr>
        <p:xfrm>
          <a:off x="4716389" y="1317228"/>
          <a:ext cx="3480048" cy="2223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AutoShape 2" descr="страница 2 | Семья в супермаркете Изображения – скачать бесплатно на Freep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991" y="3559776"/>
            <a:ext cx="2455441" cy="2606545"/>
          </a:xfrm>
          <a:prstGeom prst="roundRect">
            <a:avLst/>
          </a:prstGeom>
          <a:ln w="19050">
            <a:solidFill>
              <a:srgbClr val="FF6600"/>
            </a:solidFill>
          </a:ln>
        </p:spPr>
      </p:pic>
    </p:spTree>
    <p:extLst>
      <p:ext uri="{BB962C8B-B14F-4D97-AF65-F5344CB8AC3E}">
        <p14:creationId xmlns:p14="http://schemas.microsoft.com/office/powerpoint/2010/main" val="362545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215338" y="6356350"/>
            <a:ext cx="571504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43504" y="2786058"/>
            <a:ext cx="64294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526268" y="836712"/>
            <a:ext cx="5205971" cy="5719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3940" y="999703"/>
            <a:ext cx="8208912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800" dirty="0">
                <a:latin typeface="Arial Black" panose="020B0A04020102020204" pitchFamily="34" charset="0"/>
              </a:rPr>
              <a:t>Размещение рекламных материалов в торговых </a:t>
            </a:r>
            <a:r>
              <a:rPr lang="ru-RU" sz="2800" dirty="0" smtClean="0">
                <a:latin typeface="Arial Black" panose="020B0A04020102020204" pitchFamily="34" charset="0"/>
              </a:rPr>
              <a:t>объектах*</a:t>
            </a:r>
            <a:endParaRPr lang="ru-RU" sz="2400" dirty="0" smtClean="0"/>
          </a:p>
        </p:txBody>
      </p:sp>
      <p:pic>
        <p:nvPicPr>
          <p:cNvPr id="2056" name="Picture 8" descr="г. Минск, ул. Городецкая, 30 — Гипп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54707"/>
            <a:ext cx="3659071" cy="1964755"/>
          </a:xfrm>
          <a:prstGeom prst="roundRect">
            <a:avLst/>
          </a:prstGeom>
          <a:noFill/>
          <a:ln w="12700">
            <a:solidFill>
              <a:srgbClr val="FF832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43951"/>
            <a:ext cx="3338503" cy="1938008"/>
          </a:xfrm>
          <a:prstGeom prst="roundRect">
            <a:avLst/>
          </a:prstGeom>
          <a:ln w="12700">
            <a:solidFill>
              <a:srgbClr val="FF66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926409"/>
            <a:ext cx="3473937" cy="1656910"/>
          </a:xfrm>
          <a:prstGeom prst="roundRect">
            <a:avLst/>
          </a:prstGeom>
          <a:ln w="12700">
            <a:solidFill>
              <a:srgbClr val="FF66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89" y="4283383"/>
            <a:ext cx="3453915" cy="2040906"/>
          </a:xfrm>
          <a:prstGeom prst="roundRect">
            <a:avLst/>
          </a:prstGeom>
          <a:ln w="12700">
            <a:solidFill>
              <a:srgbClr val="FF832F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743455" y="4603184"/>
            <a:ext cx="39775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*цены в презентации указаны без НДС</a:t>
            </a:r>
          </a:p>
          <a:p>
            <a:endParaRPr lang="ru-RU" sz="9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*монтаж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демонтаж производится за счет средств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рекламодателя </a:t>
            </a:r>
          </a:p>
          <a:p>
            <a:endParaRPr lang="ru-RU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*после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срока размещения заказчик приводит поверхность в исходное состояние</a:t>
            </a:r>
          </a:p>
          <a:p>
            <a:pPr algn="r"/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86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3548" y="1009624"/>
            <a:ext cx="8496943" cy="896425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+mn-lt"/>
                <a:cs typeface="Times New Roman" panose="02020603050405020304" pitchFamily="18" charset="0"/>
              </a:rPr>
              <a:t>Размещение </a:t>
            </a:r>
            <a:r>
              <a:rPr lang="ru-RU" sz="2400" b="1" dirty="0" smtClean="0">
                <a:latin typeface="+mn-lt"/>
                <a:cs typeface="Times New Roman" panose="02020603050405020304" pitchFamily="18" charset="0"/>
              </a:rPr>
              <a:t>рекламы на стопперах, </a:t>
            </a:r>
            <a:br>
              <a:rPr lang="ru-RU" sz="24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400" b="1" dirty="0" smtClean="0">
                <a:cs typeface="Times New Roman" panose="02020603050405020304" pitchFamily="18" charset="0"/>
              </a:rPr>
              <a:t>плакатах </a:t>
            </a:r>
            <a:r>
              <a:rPr lang="ru-RU" sz="2400" b="1" dirty="0">
                <a:cs typeface="Times New Roman" panose="02020603050405020304" pitchFamily="18" charset="0"/>
              </a:rPr>
              <a:t>формата </a:t>
            </a:r>
            <a:r>
              <a:rPr lang="ru-RU" sz="2400" b="1" dirty="0" smtClean="0">
                <a:cs typeface="Times New Roman" panose="02020603050405020304" pitchFamily="18" charset="0"/>
              </a:rPr>
              <a:t>А4*</a:t>
            </a:r>
            <a:endParaRPr lang="ru-RU" sz="48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215338" y="6356350"/>
            <a:ext cx="571504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000" i="1" dirty="0" smtClean="0">
                <a:solidFill>
                  <a:schemeClr val="bg1"/>
                </a:solidFill>
              </a:rPr>
              <a:t>7</a:t>
            </a:r>
            <a:endParaRPr lang="ru-RU" sz="2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38373" y="5651135"/>
            <a:ext cx="34345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 и демонтаж производится за счет средств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заказчика 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срока размещения заказчик приводит поверхность в исходное состояние</a:t>
            </a:r>
          </a:p>
          <a:p>
            <a:pPr algn="r"/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94315" y="1902265"/>
            <a:ext cx="34025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Стоимость:</a:t>
            </a:r>
          </a:p>
          <a:p>
            <a:pPr algn="ctr"/>
            <a:r>
              <a:rPr lang="ru-RU" b="1" dirty="0">
                <a:solidFill>
                  <a:srgbClr val="FF83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4,5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шт./день.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,00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BYN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шт./месяц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 t="102" r="141" b="70"/>
          <a:stretch/>
        </p:blipFill>
        <p:spPr>
          <a:xfrm rot="21219547">
            <a:off x="350036" y="1776501"/>
            <a:ext cx="2007561" cy="2846293"/>
          </a:xfrm>
          <a:prstGeom prst="roundRect">
            <a:avLst/>
          </a:prstGeom>
          <a:ln w="12700">
            <a:solidFill>
              <a:srgbClr val="FF832F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3069890"/>
            <a:ext cx="3514763" cy="2493638"/>
          </a:xfrm>
          <a:prstGeom prst="roundRect">
            <a:avLst/>
          </a:prstGeom>
          <a:ln w="12700">
            <a:solidFill>
              <a:srgbClr val="FF832F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5148064" y="2777044"/>
            <a:ext cx="28151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период размещения - 10 дней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8664">
            <a:off x="2206713" y="3411096"/>
            <a:ext cx="1970781" cy="2627707"/>
          </a:xfrm>
          <a:prstGeom prst="roundRect">
            <a:avLst/>
          </a:prstGeom>
          <a:ln w="19050">
            <a:solidFill>
              <a:srgbClr val="FF6600"/>
            </a:solidFill>
          </a:ln>
        </p:spPr>
      </p:pic>
    </p:spTree>
    <p:extLst>
      <p:ext uri="{BB962C8B-B14F-4D97-AF65-F5344CB8AC3E}">
        <p14:creationId xmlns:p14="http://schemas.microsoft.com/office/powerpoint/2010/main" val="25651603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7654" y="934987"/>
            <a:ext cx="8496943" cy="896425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+mn-lt"/>
                <a:cs typeface="Times New Roman" panose="02020603050405020304" pitchFamily="18" charset="0"/>
              </a:rPr>
              <a:t>Размещение </a:t>
            </a:r>
            <a:r>
              <a:rPr lang="en-US" sz="2400" b="1" dirty="0" smtClean="0">
                <a:latin typeface="+mn-lt"/>
                <a:cs typeface="Times New Roman" panose="02020603050405020304" pitchFamily="18" charset="0"/>
              </a:rPr>
              <a:t>POS</a:t>
            </a:r>
            <a:r>
              <a:rPr lang="ru-RU" sz="2400" b="1" dirty="0" smtClean="0">
                <a:latin typeface="+mn-lt"/>
                <a:cs typeface="Times New Roman" panose="02020603050405020304" pitchFamily="18" charset="0"/>
              </a:rPr>
              <a:t>-материалов: </a:t>
            </a:r>
            <a:r>
              <a:rPr lang="ru-RU" sz="2400" b="1" dirty="0" err="1" smtClean="0">
                <a:latin typeface="+mn-lt"/>
                <a:cs typeface="Times New Roman" panose="02020603050405020304" pitchFamily="18" charset="0"/>
              </a:rPr>
              <a:t>шелфтокер</a:t>
            </a:r>
            <a:r>
              <a:rPr lang="ru-RU" sz="2400" b="1" dirty="0" smtClean="0">
                <a:latin typeface="+mn-lt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+mn-lt"/>
                <a:cs typeface="Times New Roman" panose="02020603050405020304" pitchFamily="18" charset="0"/>
              </a:rPr>
              <a:t>воблер</a:t>
            </a:r>
            <a:r>
              <a:rPr lang="ru-RU" sz="2400" b="1" dirty="0" smtClean="0">
                <a:latin typeface="+mn-lt"/>
                <a:cs typeface="Times New Roman" panose="02020603050405020304" pitchFamily="18" charset="0"/>
              </a:rPr>
              <a:t>, флажок, </a:t>
            </a:r>
            <a:r>
              <a:rPr lang="ru-RU" sz="2400" b="1" dirty="0" err="1" smtClean="0">
                <a:latin typeface="+mn-lt"/>
                <a:cs typeface="Times New Roman" panose="02020603050405020304" pitchFamily="18" charset="0"/>
              </a:rPr>
              <a:t>стикер</a:t>
            </a:r>
            <a:r>
              <a:rPr lang="ru-RU" sz="2400" b="1" dirty="0" smtClean="0">
                <a:cs typeface="Times New Roman" panose="02020603050405020304" pitchFamily="18" charset="0"/>
              </a:rPr>
              <a:t>*</a:t>
            </a:r>
            <a:endParaRPr lang="ru-RU" sz="48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215338" y="6356350"/>
            <a:ext cx="571504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000" i="1" dirty="0" smtClean="0">
                <a:solidFill>
                  <a:schemeClr val="bg1"/>
                </a:solidFill>
              </a:rPr>
              <a:t>8</a:t>
            </a:r>
            <a:endParaRPr lang="ru-RU" sz="2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81703" y="1846855"/>
            <a:ext cx="35288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6600"/>
                </a:solidFill>
              </a:rPr>
              <a:t>Стоимость:</a:t>
            </a:r>
            <a:r>
              <a:rPr lang="ru-RU" sz="2000" b="1" dirty="0" smtClean="0">
                <a:solidFill>
                  <a:srgbClr val="FF832F"/>
                </a:solidFill>
              </a:rPr>
              <a:t> </a:t>
            </a:r>
          </a:p>
          <a:p>
            <a:pPr algn="ctr"/>
            <a:r>
              <a:rPr lang="ru-RU" sz="2000" dirty="0" smtClean="0"/>
              <a:t>5</a:t>
            </a:r>
            <a:r>
              <a:rPr lang="en-US" sz="2000" dirty="0" smtClean="0"/>
              <a:t>,00</a:t>
            </a:r>
            <a:r>
              <a:rPr lang="ru-RU" sz="2000" dirty="0" smtClean="0"/>
              <a:t> </a:t>
            </a:r>
            <a:r>
              <a:rPr lang="en-US" sz="2000" dirty="0" smtClean="0"/>
              <a:t>BYN</a:t>
            </a:r>
            <a:r>
              <a:rPr lang="ru-RU" sz="2000" dirty="0" smtClean="0"/>
              <a:t> 1шт./1 ТО/1неделя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t="32" r="125" b="122"/>
          <a:stretch/>
        </p:blipFill>
        <p:spPr>
          <a:xfrm rot="21153601">
            <a:off x="439473" y="2164746"/>
            <a:ext cx="2355801" cy="1418632"/>
          </a:xfrm>
          <a:prstGeom prst="roundRect">
            <a:avLst/>
          </a:prstGeom>
          <a:ln w="12700">
            <a:solidFill>
              <a:srgbClr val="FF832F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5370379" y="5486687"/>
            <a:ext cx="3728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 и демонтаж производится за счет средств заказчика. </a:t>
            </a:r>
          </a:p>
          <a:p>
            <a:pPr algn="r"/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98276" y="2533881"/>
            <a:ext cx="34069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период размещения – 2 недели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/>
          <a:stretch/>
        </p:blipFill>
        <p:spPr>
          <a:xfrm rot="21145216">
            <a:off x="470877" y="4170461"/>
            <a:ext cx="2880570" cy="1735862"/>
          </a:xfrm>
          <a:prstGeom prst="roundRect">
            <a:avLst/>
          </a:prstGeom>
          <a:ln>
            <a:solidFill>
              <a:srgbClr val="FF66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" b="55"/>
          <a:stretch/>
        </p:blipFill>
        <p:spPr>
          <a:xfrm>
            <a:off x="3923928" y="2955297"/>
            <a:ext cx="2028766" cy="2531389"/>
          </a:xfrm>
          <a:prstGeom prst="roundRect">
            <a:avLst/>
          </a:prstGeom>
          <a:ln w="19050">
            <a:solidFill>
              <a:srgbClr val="FF66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272">
            <a:off x="6796054" y="1761698"/>
            <a:ext cx="2050326" cy="3645024"/>
          </a:xfrm>
          <a:prstGeom prst="roundRect">
            <a:avLst/>
          </a:prstGeom>
          <a:ln w="19050">
            <a:solidFill>
              <a:srgbClr val="FF6600"/>
            </a:solidFill>
          </a:ln>
        </p:spPr>
      </p:pic>
    </p:spTree>
    <p:extLst>
      <p:ext uri="{BB962C8B-B14F-4D97-AF65-F5344CB8AC3E}">
        <p14:creationId xmlns:p14="http://schemas.microsoft.com/office/powerpoint/2010/main" val="30903795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921429"/>
            <a:ext cx="9137602" cy="91448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+mn-lt"/>
                <a:cs typeface="Times New Roman" panose="02020603050405020304" pitchFamily="18" charset="0"/>
              </a:rPr>
              <a:t>Размещение баннерных растяжек в торговом зале</a:t>
            </a:r>
            <a:br>
              <a:rPr lang="ru-RU" sz="24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+mn-lt"/>
                <a:cs typeface="Times New Roman" panose="02020603050405020304" pitchFamily="18" charset="0"/>
              </a:rPr>
              <a:t>от 5 до 10 квадратных метров*</a:t>
            </a:r>
            <a:br>
              <a:rPr lang="ru-RU" sz="20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000" b="1" dirty="0">
                <a:cs typeface="Times New Roman" panose="02020603050405020304" pitchFamily="18" charset="0"/>
              </a:rPr>
              <a:t>до 5 квадратных метров* (</a:t>
            </a:r>
            <a:r>
              <a:rPr lang="ru-RU" sz="2000" b="1" dirty="0" err="1">
                <a:cs typeface="Times New Roman" panose="02020603050405020304" pitchFamily="18" charset="0"/>
              </a:rPr>
              <a:t>роллап</a:t>
            </a:r>
            <a:r>
              <a:rPr lang="ru-RU" sz="2000" b="1" dirty="0">
                <a:cs typeface="Times New Roman" panose="02020603050405020304" pitchFamily="18" charset="0"/>
              </a:rPr>
              <a:t>)</a:t>
            </a:r>
            <a:endParaRPr lang="ru-RU" sz="4800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8818" y="5949280"/>
            <a:ext cx="27745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*Изготовление за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рекламодателя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57192" y="2653629"/>
            <a:ext cx="36366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6600"/>
                </a:solidFill>
              </a:rPr>
              <a:t>Стоимость:</a:t>
            </a:r>
            <a:r>
              <a:rPr lang="ru-RU" sz="2000" b="1" dirty="0">
                <a:solidFill>
                  <a:srgbClr val="FF832F"/>
                </a:solidFill>
              </a:rPr>
              <a:t> </a:t>
            </a:r>
            <a:endParaRPr lang="ru-RU" sz="2000" b="1" dirty="0" smtClean="0">
              <a:solidFill>
                <a:srgbClr val="FF832F"/>
              </a:solidFill>
            </a:endParaRPr>
          </a:p>
          <a:p>
            <a:pPr algn="ctr"/>
            <a:r>
              <a:rPr lang="en-US" sz="2000" dirty="0" smtClean="0"/>
              <a:t>500</a:t>
            </a:r>
            <a:r>
              <a:rPr lang="ru-RU" sz="2000" dirty="0" smtClean="0"/>
              <a:t>,00 </a:t>
            </a:r>
            <a:r>
              <a:rPr lang="en-US" sz="2000" dirty="0"/>
              <a:t>BYN </a:t>
            </a:r>
            <a:r>
              <a:rPr lang="ru-RU" sz="2000" dirty="0" smtClean="0"/>
              <a:t>1 шт./месяц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635087"/>
            <a:ext cx="3384376" cy="1776692"/>
          </a:xfrm>
          <a:prstGeom prst="roundRect">
            <a:avLst/>
          </a:prstGeom>
          <a:ln w="12700">
            <a:solidFill>
              <a:srgbClr val="FF832F"/>
            </a:solidFill>
          </a:ln>
          <a:effectLst>
            <a:softEdge rad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916832"/>
            <a:ext cx="2657819" cy="2543432"/>
          </a:xfrm>
          <a:prstGeom prst="flowChartAlternateProcess">
            <a:avLst/>
          </a:prstGeom>
          <a:ln w="12700">
            <a:solidFill>
              <a:srgbClr val="FF832F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8244408" y="6309320"/>
            <a:ext cx="504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19606" y="3320894"/>
            <a:ext cx="34069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период размещения 1 месяц</a:t>
            </a:r>
          </a:p>
          <a:p>
            <a:pPr algn="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торговых объектов формата Гипермаркет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1393" y="1600577"/>
            <a:ext cx="1764886" cy="4265662"/>
          </a:xfrm>
          <a:prstGeom prst="roundRect">
            <a:avLst/>
          </a:prstGeom>
          <a:ln w="28575">
            <a:solidFill>
              <a:srgbClr val="FF832F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3119606" y="43266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6600"/>
                </a:solidFill>
              </a:rPr>
              <a:t>Стоимость:</a:t>
            </a:r>
            <a:r>
              <a:rPr lang="ru-RU" b="1" dirty="0">
                <a:solidFill>
                  <a:srgbClr val="FF832F"/>
                </a:solidFill>
              </a:rPr>
              <a:t> </a:t>
            </a:r>
          </a:p>
          <a:p>
            <a:pPr algn="ctr"/>
            <a:r>
              <a:rPr lang="ru-RU" dirty="0"/>
              <a:t>3</a:t>
            </a:r>
            <a:r>
              <a:rPr lang="en-US" dirty="0"/>
              <a:t>00</a:t>
            </a:r>
            <a:r>
              <a:rPr lang="ru-RU" dirty="0"/>
              <a:t>,00 </a:t>
            </a:r>
            <a:r>
              <a:rPr lang="en-US" dirty="0"/>
              <a:t>BYN </a:t>
            </a:r>
            <a:r>
              <a:rPr lang="ru-RU" dirty="0" smtClean="0"/>
              <a:t>1 шт./месяц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4073" y="5021315"/>
            <a:ext cx="37064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период размещения 1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</a:t>
            </a:r>
          </a:p>
          <a:p>
            <a:pPr algn="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формат Супермаркет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9340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ppo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gippo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65991</TotalTime>
  <Words>1155</Words>
  <Application>Microsoft Office PowerPoint</Application>
  <PresentationFormat>Экран (4:3)</PresentationFormat>
  <Paragraphs>288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34</vt:i4>
      </vt:variant>
    </vt:vector>
  </HeadingPairs>
  <TitlesOfParts>
    <vt:vector size="45" baseType="lpstr">
      <vt:lpstr>Arial</vt:lpstr>
      <vt:lpstr>Arial Black</vt:lpstr>
      <vt:lpstr>Arial Rounded MT Bold</vt:lpstr>
      <vt:lpstr>Calibri</vt:lpstr>
      <vt:lpstr>Helvetica</vt:lpstr>
      <vt:lpstr>Roboto-Bold</vt:lpstr>
      <vt:lpstr>Times New Roman</vt:lpstr>
      <vt:lpstr>Wingdings</vt:lpstr>
      <vt:lpstr>gippo</vt:lpstr>
      <vt:lpstr>2_gippo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Размещение рекламы на стопперах,  плакатах формата А4*</vt:lpstr>
      <vt:lpstr>Размещение POS-материалов: шелфтокер, воблер, флажок, стикер*</vt:lpstr>
      <vt:lpstr>Размещение баннерных растяжек в торговом зале от 5 до 10 квадратных метров* до 5 квадратных метров* (роллап)</vt:lpstr>
      <vt:lpstr>Распространение рекламных листовок  в корзинах, на тележках*</vt:lpstr>
      <vt:lpstr>Распространение рекламных листовок  на прикассовых зонах *</vt:lpstr>
      <vt:lpstr>Размещение рекламной информации  на чековой ленте</vt:lpstr>
      <vt:lpstr> </vt:lpstr>
      <vt:lpstr> </vt:lpstr>
      <vt:lpstr> </vt:lpstr>
      <vt:lpstr> </vt:lpstr>
      <vt:lpstr> </vt:lpstr>
      <vt:lpstr>Презентация PowerPoint</vt:lpstr>
      <vt:lpstr>Презентация PowerPoint</vt:lpstr>
      <vt:lpstr> </vt:lpstr>
      <vt:lpstr>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Florian Dohr</dc:creator>
  <cp:lastModifiedBy>Блоцкая Инна Владимировна</cp:lastModifiedBy>
  <cp:revision>1066</cp:revision>
  <cp:lastPrinted>2021-02-10T12:36:50Z</cp:lastPrinted>
  <dcterms:modified xsi:type="dcterms:W3CDTF">2024-02-14T06:59:57Z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2137395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S9.2.0</vt:lpwstr>
  </property>
</Properties>
</file>