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8" r:id="rId3"/>
    <p:sldId id="279" r:id="rId4"/>
    <p:sldId id="278" r:id="rId5"/>
    <p:sldId id="260" r:id="rId6"/>
    <p:sldId id="273" r:id="rId7"/>
    <p:sldId id="277" r:id="rId8"/>
    <p:sldId id="265" r:id="rId9"/>
    <p:sldId id="280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F6339"/>
    <a:srgbClr val="C21A4E"/>
    <a:srgbClr val="CC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0" autoAdjust="0"/>
    <p:restoredTop sz="94660"/>
  </p:normalViewPr>
  <p:slideViewPr>
    <p:cSldViewPr>
      <p:cViewPr varScale="1">
        <p:scale>
          <a:sx n="84" d="100"/>
          <a:sy n="84" d="100"/>
        </p:scale>
        <p:origin x="1282" y="82"/>
      </p:cViewPr>
      <p:guideLst>
        <p:guide orient="horz" pos="1026"/>
        <p:guide pos="3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78FE8-F7A3-4D25-9958-A2050E6C1F58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D7C16-93D0-4981-BDCE-67E5E152FE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20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D7C16-93D0-4981-BDCE-67E5E152FE0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77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ippo.by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ippo.by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ppo.b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гемот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472" y="3046629"/>
            <a:ext cx="2624702" cy="3792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0166" y="2357430"/>
            <a:ext cx="7461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Franklin Gothic Medium" pitchFamily="34" charset="0"/>
                <a:cs typeface="Times New Roman" pitchFamily="18" charset="0"/>
              </a:rPr>
              <a:t>Предложение по условиям проведения акций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в розничной сети магазинов «ГИППО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»</a:t>
            </a:r>
            <a:endParaRPr lang="en-US" sz="2400" b="1" dirty="0" smtClean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Franklin Gothic Medium" pitchFamily="34" charset="0"/>
                <a:cs typeface="Times New Roman" pitchFamily="18" charset="0"/>
              </a:rPr>
              <a:t>в 2017г.</a:t>
            </a:r>
          </a:p>
          <a:p>
            <a:pPr algn="ctr"/>
            <a:endParaRPr lang="ru-RU" sz="2400" b="1" dirty="0">
              <a:solidFill>
                <a:schemeClr val="bg1">
                  <a:lumMod val="50000"/>
                </a:schemeClr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0034" y="2000240"/>
            <a:ext cx="8318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6600"/>
              </a:buClr>
              <a:buFont typeface="Franklin Gothic Medium" pitchFamily="34" charset="0"/>
              <a:buChar char="•"/>
            </a:pPr>
            <a:r>
              <a:rPr lang="ru-RU" sz="4000" dirty="0" err="1">
                <a:cs typeface="Times New Roman" pitchFamily="18" charset="0"/>
              </a:rPr>
              <a:t>Суперцена</a:t>
            </a:r>
            <a:endParaRPr lang="ru-RU" sz="4000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Franklin Gothic Medium" pitchFamily="34" charset="0"/>
              <a:buChar char="•"/>
            </a:pPr>
            <a:r>
              <a:rPr lang="ru-RU" sz="4000" dirty="0" err="1">
                <a:cs typeface="Times New Roman" pitchFamily="18" charset="0"/>
              </a:rPr>
              <a:t>Гиперпокупка</a:t>
            </a:r>
            <a:endParaRPr lang="ru-RU" sz="4000" dirty="0">
              <a:cs typeface="Times New Roman" pitchFamily="18" charset="0"/>
            </a:endParaRPr>
          </a:p>
          <a:p>
            <a:pPr>
              <a:buClr>
                <a:srgbClr val="FF6600"/>
              </a:buClr>
              <a:buFont typeface="Franklin Gothic Medium" pitchFamily="34" charset="0"/>
              <a:buChar char="•"/>
            </a:pPr>
            <a:r>
              <a:rPr lang="ru-RU" sz="4000" dirty="0">
                <a:cs typeface="Times New Roman" pitchFamily="18" charset="0"/>
              </a:rPr>
              <a:t>2 по цене 1</a:t>
            </a:r>
          </a:p>
          <a:p>
            <a:pPr>
              <a:buClr>
                <a:srgbClr val="FF6600"/>
              </a:buClr>
              <a:buFont typeface="Franklin Gothic Medium" pitchFamily="34" charset="0"/>
              <a:buChar char="•"/>
            </a:pPr>
            <a:r>
              <a:rPr lang="ru-RU" sz="4000" dirty="0" err="1">
                <a:cs typeface="Times New Roman" pitchFamily="18" charset="0"/>
              </a:rPr>
              <a:t>Асоба</a:t>
            </a:r>
            <a:endParaRPr lang="ru-RU" sz="40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2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114298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  <a:cs typeface="Times New Roman" pitchFamily="18" charset="0"/>
              </a:rPr>
              <a:t>Варианты продвижения, в рамках акций: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3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07154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Периоды проведения акций для продовольственных и непродовольственных товаров, в рамках продвижения </a:t>
            </a:r>
            <a:r>
              <a:rPr lang="ru-RU" dirty="0" smtClean="0">
                <a:solidFill>
                  <a:srgbClr val="FF6600"/>
                </a:solidFill>
                <a:cs typeface="Times New Roman" pitchFamily="18" charset="0"/>
              </a:rPr>
              <a:t>Асоба</a:t>
            </a:r>
            <a:r>
              <a:rPr lang="ru-RU" dirty="0" smtClean="0"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FF6600"/>
                </a:solidFill>
                <a:cs typeface="Times New Roman" pitchFamily="18" charset="0"/>
              </a:rPr>
              <a:t>Суперцена</a:t>
            </a:r>
            <a:r>
              <a:rPr lang="ru-RU" dirty="0" smtClean="0">
                <a:cs typeface="Times New Roman" pitchFamily="18" charset="0"/>
              </a:rPr>
              <a:t>: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74930"/>
              </p:ext>
            </p:extLst>
          </p:nvPr>
        </p:nvGraphicFramePr>
        <p:xfrm>
          <a:off x="642910" y="1714488"/>
          <a:ext cx="7786742" cy="463621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893371"/>
                <a:gridCol w="3893371"/>
              </a:tblGrid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12.01.2017 – 25.01.2017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29.06.2017 – 12.07.2017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26.01.2017 – 08.02.2017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13.07.2017 – 26.07.2017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09.02.2017 – 22.02.2017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27.07.2017 – 09.08.2017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23.02.2017 – 08.03.2017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10.08.2017 – 23.08.2017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09.03.2017 – 22.03.2017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24.08.2017 – 06.09.2017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23.03.2017 – 05.04.2017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07.09.2017 – 20.09.2017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06.04.2017 – 19.04.2017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21.09.2017 – 04.10.2017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20.04.2017 – 03.05.2017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05.10.2017 – 18.10.2017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04.05.2017 – 17.05.2017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19.10.2017 – 01.11.2017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18.05.2017 – 31.05.2017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02.11.2017 – 15.11.2017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01.06.2017 – 14.06.2017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16.11.2017 – 29.11.2017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15.06.2017 – 28.06.2017</a:t>
                      </a: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30.11.2017 – 13.12.2017</a:t>
                      </a:r>
                    </a:p>
                  </a:txBody>
                  <a:tcPr marL="6112" marR="6112" marT="6112" marB="0" anchor="ctr"/>
                </a:tc>
              </a:tr>
              <a:tr h="3512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u="none" strike="noStrike" dirty="0" smtClean="0"/>
                        <a:t>14.12.2017 – 03.01.2018</a:t>
                      </a:r>
                    </a:p>
                  </a:txBody>
                  <a:tcPr marL="6112" marR="6112" marT="6112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4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1000108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itchFamily="18" charset="0"/>
              </a:rPr>
              <a:t>Периоды проведения акций, в рамках продвижения </a:t>
            </a:r>
            <a:r>
              <a:rPr lang="ru-RU" dirty="0" smtClean="0">
                <a:solidFill>
                  <a:srgbClr val="FF6600"/>
                </a:solidFill>
                <a:cs typeface="Times New Roman" pitchFamily="18" charset="0"/>
              </a:rPr>
              <a:t>Гиперпокупка</a:t>
            </a:r>
            <a:r>
              <a:rPr lang="ru-RU" dirty="0" smtClean="0">
                <a:cs typeface="Times New Roman" pitchFamily="18" charset="0"/>
              </a:rPr>
              <a:t>:</a:t>
            </a:r>
            <a:r>
              <a:rPr lang="en-US" dirty="0" smtClean="0">
                <a:cs typeface="Times New Roman" pitchFamily="18" charset="0"/>
              </a:rPr>
              <a:t> 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517376"/>
              </p:ext>
            </p:extLst>
          </p:nvPr>
        </p:nvGraphicFramePr>
        <p:xfrm>
          <a:off x="571472" y="1428736"/>
          <a:ext cx="7858180" cy="4992264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071702"/>
                <a:gridCol w="3357586"/>
                <a:gridCol w="2428892"/>
              </a:tblGrid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12.01.2017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13.01.2017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27.04.2017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28.04.2017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24.08.2017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25.08.2017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19.01.2017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20.01.2017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04.05.2017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05.05.2017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31.08.2017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01.09.2017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26.01.2017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27.01.2017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11.05.2017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12.05.2017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07.09.2017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08.09.2017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02.02.2017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03.02.2017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18.05.2017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19.05.2017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14.09.2017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15.09.2017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09.02.2017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10.02.2017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25.05.2017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26.05.2017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21.09.2017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22.09.2017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16.02.2017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17.02.2017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01.06.2017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02.06.2017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28.09.2017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29.09.2017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23.02.2017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24.02.2017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08.06.2017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09.06.2017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05.10.2017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06.10.2017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02.03.2017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03.03.2017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15.06.2017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16.06.2017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12.10.2017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13.10.2017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09.03.2017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10.03.2017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22.06.2017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23.06.2017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19.10.2017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20.10.2017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17.03.2017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29.06.2017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30.06.2017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26.10.2017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27.10.2017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23.03.2017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24.03.2017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06.07.2017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07.07.2017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02.11.2017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03.11.2017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30.03.2017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31.03.2017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13.07.2017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14.07.2017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09.11.2017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10.11.2017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23.03.2017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24.03.2017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20.07.2017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21.07.2017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16.11.2017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17.11.2017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30.03.2017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31.03.2017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27.07.2017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28.07.2017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23.11.2017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24.11.2017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06.04.2017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07.04.2017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03.08.2017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04.08.2017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30.11.2017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01.12.2017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13.04.2017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14.04.2017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10.08.2017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11.08.2017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07.12.2017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08.12.2017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20.04.2017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21.04.2017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17.08.2017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18.08.2017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14.12.2017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– 15.12.2017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</a:tr>
              <a:tr h="2773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6112" marR="6112" marT="611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21.12.2017 – 22.12.2017</a:t>
                      </a:r>
                    </a:p>
                  </a:txBody>
                  <a:tcPr marL="6112" marR="6112" marT="6112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3929066"/>
            <a:ext cx="8389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Возможное </a:t>
            </a:r>
            <a:r>
              <a:rPr lang="ru-RU" dirty="0" err="1" smtClean="0">
                <a:cs typeface="Times New Roman" pitchFamily="18" charset="0"/>
              </a:rPr>
              <a:t>ключение</a:t>
            </a:r>
            <a:r>
              <a:rPr lang="ru-RU" dirty="0" smtClean="0">
                <a:cs typeface="Times New Roman" pitchFamily="18" charset="0"/>
              </a:rPr>
              <a:t> акционной позиции </a:t>
            </a:r>
            <a:r>
              <a:rPr lang="ru-RU" dirty="0">
                <a:cs typeface="Times New Roman" pitchFamily="18" charset="0"/>
              </a:rPr>
              <a:t>в листовку сети, </a:t>
            </a:r>
            <a:r>
              <a:rPr lang="ru-RU" dirty="0" smtClean="0">
                <a:cs typeface="Times New Roman" pitchFamily="18" charset="0"/>
              </a:rPr>
              <a:t>тираж 26</a:t>
            </a:r>
            <a:r>
              <a:rPr lang="ru-RU" b="1" dirty="0" smtClean="0">
                <a:cs typeface="Times New Roman" pitchFamily="18" charset="0"/>
              </a:rPr>
              <a:t>1 </a:t>
            </a:r>
            <a:r>
              <a:rPr lang="ru-RU" b="1" dirty="0">
                <a:cs typeface="Times New Roman" pitchFamily="18" charset="0"/>
              </a:rPr>
              <a:t>000 </a:t>
            </a:r>
            <a:r>
              <a:rPr lang="ru-RU" dirty="0">
                <a:cs typeface="Times New Roman" pitchFamily="18" charset="0"/>
              </a:rPr>
              <a:t>шт, и размещение листовки в формате </a:t>
            </a:r>
            <a:r>
              <a:rPr lang="en-US" dirty="0">
                <a:cs typeface="Times New Roman" pitchFamily="18" charset="0"/>
              </a:rPr>
              <a:t>pdf</a:t>
            </a:r>
            <a:r>
              <a:rPr lang="ru-RU" dirty="0">
                <a:cs typeface="Times New Roman" pitchFamily="18" charset="0"/>
              </a:rPr>
              <a:t> на сайте сети  </a:t>
            </a:r>
            <a:r>
              <a:rPr lang="en-US" dirty="0" smtClean="0">
                <a:cs typeface="Times New Roman" pitchFamily="18" charset="0"/>
                <a:hlinkClick r:id="rId2"/>
              </a:rPr>
              <a:t>www.gippo.by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Размещение позиции в мобильном приложении сети.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err="1" smtClean="0">
                <a:cs typeface="Times New Roman" pitchFamily="18" charset="0"/>
              </a:rPr>
              <a:t>Паллетная</a:t>
            </a:r>
            <a:r>
              <a:rPr lang="ru-RU" dirty="0">
                <a:cs typeface="Times New Roman" pitchFamily="18" charset="0"/>
              </a:rPr>
              <a:t>, торцевая выкладка акционной </a:t>
            </a:r>
            <a:r>
              <a:rPr lang="ru-RU" dirty="0" smtClean="0">
                <a:cs typeface="Times New Roman" pitchFamily="18" charset="0"/>
              </a:rPr>
              <a:t>позиции.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Выделение позиции на полке специальным выделителем.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0000" y="71414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Суперцена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1472" y="3357562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Каналы продвижения:  </a:t>
            </a:r>
          </a:p>
        </p:txBody>
      </p:sp>
      <p:pic>
        <p:nvPicPr>
          <p:cNvPr id="18" name="Рисунок 17" descr="визуал_суперцен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930800" y="799200"/>
            <a:ext cx="1030224" cy="914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034" y="171448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Условия акции: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235743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Снижение цены на товар для всех покупателей сети.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6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3571876"/>
            <a:ext cx="8389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Включение акционной позиции </a:t>
            </a:r>
            <a:r>
              <a:rPr lang="ru-RU" dirty="0">
                <a:cs typeface="Times New Roman" pitchFamily="18" charset="0"/>
              </a:rPr>
              <a:t>в листовку сети, </a:t>
            </a:r>
            <a:r>
              <a:rPr lang="ru-RU" dirty="0" smtClean="0">
                <a:cs typeface="Times New Roman" pitchFamily="18" charset="0"/>
              </a:rPr>
              <a:t>тираж 261</a:t>
            </a:r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b="1" dirty="0">
                <a:cs typeface="Times New Roman" pitchFamily="18" charset="0"/>
              </a:rPr>
              <a:t>000 </a:t>
            </a:r>
            <a:r>
              <a:rPr lang="ru-RU" dirty="0">
                <a:cs typeface="Times New Roman" pitchFamily="18" charset="0"/>
              </a:rPr>
              <a:t>шт, и размещение листовки в формате </a:t>
            </a:r>
            <a:r>
              <a:rPr lang="en-US" dirty="0">
                <a:cs typeface="Times New Roman" pitchFamily="18" charset="0"/>
              </a:rPr>
              <a:t>pdf</a:t>
            </a:r>
            <a:r>
              <a:rPr lang="ru-RU" dirty="0">
                <a:cs typeface="Times New Roman" pitchFamily="18" charset="0"/>
              </a:rPr>
              <a:t> на сайте сети  </a:t>
            </a:r>
            <a:r>
              <a:rPr lang="en-US" dirty="0" smtClean="0">
                <a:cs typeface="Times New Roman" pitchFamily="18" charset="0"/>
                <a:hlinkClick r:id="rId2"/>
              </a:rPr>
              <a:t>www.gippo.by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Размещение позиции в мобильном приложении сети.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Размещение информации об акционной позиции на мониторах, расположенных в магазинах сети.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Размещение информации об акции на входных группах магазинов сети.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Выделение позиции на полке специальным выделителем.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>
                <a:cs typeface="Times New Roman" pitchFamily="18" charset="0"/>
              </a:rPr>
              <a:t>Паллетная, торцевая выкладка акционной </a:t>
            </a:r>
            <a:r>
              <a:rPr lang="ru-RU" dirty="0" smtClean="0">
                <a:cs typeface="Times New Roman" pitchFamily="18" charset="0"/>
              </a:rPr>
              <a:t>позиции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0000" y="71414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Гиперпокупка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472" y="2928934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Каналы продвижения:  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 cstate="print"/>
          <a:srcRect l="12673" t="32170" r="80658" b="59112"/>
          <a:stretch>
            <a:fillRect/>
          </a:stretch>
        </p:blipFill>
        <p:spPr bwMode="auto">
          <a:xfrm>
            <a:off x="7929586" y="714356"/>
            <a:ext cx="975997" cy="1082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00034" y="171448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Условия акции: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235743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Глубокое снижение цены на товар для всех покупателей сети.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6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7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8" y="4143380"/>
            <a:ext cx="8389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Возможное </a:t>
            </a:r>
            <a:r>
              <a:rPr lang="ru-RU" dirty="0" err="1" smtClean="0">
                <a:cs typeface="Times New Roman" pitchFamily="18" charset="0"/>
              </a:rPr>
              <a:t>ключение</a:t>
            </a:r>
            <a:r>
              <a:rPr lang="ru-RU" dirty="0" smtClean="0">
                <a:cs typeface="Times New Roman" pitchFamily="18" charset="0"/>
              </a:rPr>
              <a:t> акционной позиции </a:t>
            </a:r>
            <a:r>
              <a:rPr lang="ru-RU" dirty="0">
                <a:cs typeface="Times New Roman" pitchFamily="18" charset="0"/>
              </a:rPr>
              <a:t>в листовку сети, </a:t>
            </a:r>
            <a:r>
              <a:rPr lang="ru-RU" dirty="0" smtClean="0">
                <a:cs typeface="Times New Roman" pitchFamily="18" charset="0"/>
              </a:rPr>
              <a:t>тираж 26</a:t>
            </a:r>
            <a:r>
              <a:rPr lang="ru-RU" b="1" dirty="0" smtClean="0">
                <a:cs typeface="Times New Roman" pitchFamily="18" charset="0"/>
              </a:rPr>
              <a:t>1 </a:t>
            </a:r>
            <a:r>
              <a:rPr lang="ru-RU" b="1" dirty="0">
                <a:cs typeface="Times New Roman" pitchFamily="18" charset="0"/>
              </a:rPr>
              <a:t>000 </a:t>
            </a:r>
            <a:r>
              <a:rPr lang="ru-RU" dirty="0">
                <a:cs typeface="Times New Roman" pitchFamily="18" charset="0"/>
              </a:rPr>
              <a:t>шт, и размещение листовки в формате </a:t>
            </a:r>
            <a:r>
              <a:rPr lang="en-US" dirty="0">
                <a:cs typeface="Times New Roman" pitchFamily="18" charset="0"/>
              </a:rPr>
              <a:t>pdf</a:t>
            </a:r>
            <a:r>
              <a:rPr lang="ru-RU" dirty="0">
                <a:cs typeface="Times New Roman" pitchFamily="18" charset="0"/>
              </a:rPr>
              <a:t> на сайте сети  </a:t>
            </a:r>
            <a:r>
              <a:rPr lang="en-US" dirty="0" smtClean="0">
                <a:cs typeface="Times New Roman" pitchFamily="18" charset="0"/>
                <a:hlinkClick r:id="rId3"/>
              </a:rPr>
              <a:t>www.gippo.by</a:t>
            </a:r>
            <a:r>
              <a:rPr lang="ru-RU" dirty="0" smtClean="0">
                <a:cs typeface="Times New Roman" pitchFamily="18" charset="0"/>
              </a:rPr>
              <a:t>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Размещение позиции в мобильном приложении сети.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err="1" smtClean="0">
                <a:cs typeface="Times New Roman" pitchFamily="18" charset="0"/>
              </a:rPr>
              <a:t>Паллетная</a:t>
            </a:r>
            <a:r>
              <a:rPr lang="ru-RU" dirty="0">
                <a:cs typeface="Times New Roman" pitchFamily="18" charset="0"/>
              </a:rPr>
              <a:t>, торцевая выкладка акционной </a:t>
            </a:r>
            <a:r>
              <a:rPr lang="ru-RU" dirty="0" smtClean="0">
                <a:cs typeface="Times New Roman" pitchFamily="18" charset="0"/>
              </a:rPr>
              <a:t>позиции.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Выделение позиции на полке специальным выделителем.</a:t>
            </a:r>
          </a:p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endParaRPr lang="ru-RU" dirty="0"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0000" y="71414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Асоба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34" y="350043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Каналы продвижения:  </a:t>
            </a:r>
          </a:p>
        </p:txBody>
      </p:sp>
      <p:pic>
        <p:nvPicPr>
          <p:cNvPr id="17" name="Рисунок 16" descr="карто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785794"/>
            <a:ext cx="1418289" cy="918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0034" y="171448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Условия акции: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235743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Снижение цены на товар для всех покупателей – держателей карты лояльности Асоба.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14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3643314"/>
            <a:ext cx="8389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Оформление </a:t>
            </a:r>
            <a:r>
              <a:rPr lang="en-US" dirty="0" smtClean="0">
                <a:cs typeface="Times New Roman" pitchFamily="18" charset="0"/>
              </a:rPr>
              <a:t>POS-</a:t>
            </a:r>
            <a:r>
              <a:rPr lang="ru-RU" dirty="0" smtClean="0">
                <a:cs typeface="Times New Roman" pitchFamily="18" charset="0"/>
              </a:rPr>
              <a:t>материалами мест выкладки акционных позиций.</a:t>
            </a:r>
          </a:p>
          <a:p>
            <a:endParaRPr lang="ru-RU" sz="2200" dirty="0">
              <a:cs typeface="Times New Roman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8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0000" y="71414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Выгодное предложение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285749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Каналы продвижения:  </a:t>
            </a:r>
          </a:p>
        </p:txBody>
      </p:sp>
      <p:pic>
        <p:nvPicPr>
          <p:cNvPr id="14" name="Рисунок 13" descr="визуал_%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715272" y="857232"/>
            <a:ext cx="1219200" cy="478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1071546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Условия акции: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1643050"/>
            <a:ext cx="838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Предоставление поставщиком скидки на товар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1628775"/>
            <a:ext cx="8389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600"/>
              </a:buClr>
              <a:buFont typeface="Arial" pitchFamily="34" charset="0"/>
              <a:buChar char="•"/>
            </a:pPr>
            <a:endParaRPr lang="ru-RU" dirty="0" smtClean="0">
              <a:cs typeface="Times New Roman" pitchFamily="18" charset="0"/>
            </a:endParaRPr>
          </a:p>
          <a:p>
            <a:pPr marL="342900" indent="-34290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Оформление </a:t>
            </a:r>
            <a:r>
              <a:rPr lang="en-US" dirty="0" smtClean="0">
                <a:cs typeface="Times New Roman" pitchFamily="18" charset="0"/>
              </a:rPr>
              <a:t>POS-</a:t>
            </a:r>
            <a:r>
              <a:rPr lang="ru-RU" dirty="0" smtClean="0">
                <a:cs typeface="Times New Roman" pitchFamily="18" charset="0"/>
              </a:rPr>
              <a:t>материалами мест выкладки (домашних полок) товарных позиций-новинок  (не более 2-х шелфтокеров на полку).  Согласование дизайна с отделом маркетинга. Стоимость согласно утвержденного прейскуранта в сети.</a:t>
            </a:r>
          </a:p>
          <a:p>
            <a:pPr marL="342900" indent="-34290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err="1" smtClean="0">
                <a:cs typeface="Times New Roman" pitchFamily="18" charset="0"/>
              </a:rPr>
              <a:t>Брендирование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паллето-мест</a:t>
            </a:r>
            <a:r>
              <a:rPr lang="ru-RU" dirty="0" smtClean="0">
                <a:cs typeface="Times New Roman" pitchFamily="18" charset="0"/>
              </a:rPr>
              <a:t>  и одновременное оформление </a:t>
            </a:r>
            <a:r>
              <a:rPr lang="en-US" dirty="0" smtClean="0">
                <a:cs typeface="Times New Roman" pitchFamily="18" charset="0"/>
              </a:rPr>
              <a:t>POS</a:t>
            </a:r>
            <a:r>
              <a:rPr lang="ru-RU" dirty="0" smtClean="0">
                <a:cs typeface="Times New Roman" pitchFamily="18" charset="0"/>
              </a:rPr>
              <a:t>-материалами в 6 торговых </a:t>
            </a:r>
            <a:r>
              <a:rPr lang="ru-RU" dirty="0" smtClean="0">
                <a:cs typeface="Times New Roman" pitchFamily="18" charset="0"/>
              </a:rPr>
              <a:t>объектах.</a:t>
            </a:r>
            <a:endParaRPr lang="ru-RU" dirty="0" smtClean="0">
              <a:cs typeface="Times New Roman" pitchFamily="18" charset="0"/>
            </a:endParaRPr>
          </a:p>
          <a:p>
            <a:pPr marL="342900" indent="-342900">
              <a:buClr>
                <a:srgbClr val="FF6600"/>
              </a:buClr>
              <a:buFont typeface="Arial" pitchFamily="34" charset="0"/>
              <a:buChar char="•"/>
            </a:pPr>
            <a:r>
              <a:rPr lang="ru-RU" dirty="0" smtClean="0">
                <a:cs typeface="Times New Roman" pitchFamily="18" charset="0"/>
              </a:rPr>
              <a:t>Максимальный период </a:t>
            </a:r>
            <a:r>
              <a:rPr lang="ru-RU" dirty="0" err="1" smtClean="0">
                <a:cs typeface="Times New Roman" pitchFamily="18" charset="0"/>
              </a:rPr>
              <a:t>брендирования</a:t>
            </a:r>
            <a:r>
              <a:rPr lang="ru-RU" dirty="0" smtClean="0">
                <a:cs typeface="Times New Roman" pitchFamily="18" charset="0"/>
              </a:rPr>
              <a:t> в рамках продвижения товара-новинки– 2 месяца.</a:t>
            </a:r>
          </a:p>
          <a:p>
            <a:pPr marL="342900" indent="-342900"/>
            <a:endParaRPr lang="ru-RU" sz="2200" dirty="0">
              <a:cs typeface="Times New Roman" pitchFamily="18" charset="0"/>
            </a:endParaRPr>
          </a:p>
          <a:p>
            <a:endParaRPr lang="ru-RU" sz="2400" b="1" dirty="0" smtClean="0">
              <a:cs typeface="Times New Roman" pitchFamily="18" charset="0"/>
            </a:endParaRPr>
          </a:p>
          <a:p>
            <a:endParaRPr lang="ru-RU" sz="2200" dirty="0">
              <a:cs typeface="Times New Roman" pitchFamily="18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5338" y="6356350"/>
            <a:ext cx="571504" cy="365125"/>
          </a:xfrm>
        </p:spPr>
        <p:txBody>
          <a:bodyPr/>
          <a:lstStyle/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</a:rPr>
              <a:pPr algn="ctr"/>
              <a:t>9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0000" y="71414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Новинка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472" y="92867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Каналы продвижения:  </a:t>
            </a:r>
          </a:p>
        </p:txBody>
      </p:sp>
      <p:pic>
        <p:nvPicPr>
          <p:cNvPr id="7" name="Рисунок 6" descr="новинка.jpg"/>
          <p:cNvPicPr/>
          <p:nvPr/>
        </p:nvPicPr>
        <p:blipFill>
          <a:blip r:embed="rId2" cstate="print"/>
          <a:srcRect l="2591" t="2488" r="2045" b="19880"/>
          <a:stretch>
            <a:fillRect/>
          </a:stretch>
        </p:blipFill>
        <p:spPr>
          <a:xfrm>
            <a:off x="7786710" y="785794"/>
            <a:ext cx="1142976" cy="785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ppo2013">
  <a:themeElements>
    <a:clrScheme name="Другая 1">
      <a:dk1>
        <a:sysClr val="windowText" lastClr="000000"/>
      </a:dk1>
      <a:lt1>
        <a:sysClr val="window" lastClr="FFFFFF"/>
      </a:lt1>
      <a:dk2>
        <a:srgbClr val="BED10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ppo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gippo2013</Template>
  <TotalTime>1256</TotalTime>
  <Words>583</Words>
  <Application>Microsoft Office PowerPoint</Application>
  <PresentationFormat>Экран (4:3)</PresentationFormat>
  <Paragraphs>134</Paragraphs>
  <Slides>9</Slides>
  <Notes>1</Notes>
  <HiddenSlides>9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Medium</vt:lpstr>
      <vt:lpstr>Times New Roman</vt:lpstr>
      <vt:lpstr>gippo2013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Амброжевич Ирина Иосифовна</cp:lastModifiedBy>
  <cp:revision>134</cp:revision>
  <dcterms:modified xsi:type="dcterms:W3CDTF">2017-07-21T08:16:00Z</dcterms:modified>
</cp:coreProperties>
</file>