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8" r:id="rId3"/>
    <p:sldId id="279" r:id="rId4"/>
    <p:sldId id="278" r:id="rId5"/>
    <p:sldId id="260" r:id="rId6"/>
    <p:sldId id="273" r:id="rId7"/>
    <p:sldId id="277" r:id="rId8"/>
    <p:sldId id="265" r:id="rId9"/>
    <p:sldId id="280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AF6339"/>
    <a:srgbClr val="C21A4E"/>
    <a:srgbClr val="CC0099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0" autoAdjust="0"/>
    <p:restoredTop sz="94660"/>
  </p:normalViewPr>
  <p:slideViewPr>
    <p:cSldViewPr>
      <p:cViewPr varScale="1">
        <p:scale>
          <a:sx n="95" d="100"/>
          <a:sy n="95" d="100"/>
        </p:scale>
        <p:origin x="-324" y="-108"/>
      </p:cViewPr>
      <p:guideLst>
        <p:guide orient="horz" pos="1026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78FE8-F7A3-4D25-9958-A2050E6C1F58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D7C16-93D0-4981-BDCE-67E5E152FE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020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D7C16-93D0-4981-BDCE-67E5E152FE0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ippo.by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ippo.by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ppo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бегемот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8472" y="3046629"/>
            <a:ext cx="2624702" cy="37929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0166" y="2357430"/>
            <a:ext cx="74612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Franklin Gothic Medium" pitchFamily="34" charset="0"/>
                <a:cs typeface="Times New Roman" pitchFamily="18" charset="0"/>
              </a:rPr>
              <a:t>Предложение по условиям проведения акций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  <a:cs typeface="Times New Roman" pitchFamily="18" charset="0"/>
              </a:rPr>
              <a:t>в розничной сети магазинов «ГИППО»</a:t>
            </a:r>
            <a:endParaRPr lang="ru-RU" sz="2400" b="1" dirty="0">
              <a:solidFill>
                <a:schemeClr val="bg1">
                  <a:lumMod val="50000"/>
                </a:schemeClr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0034" y="2000240"/>
            <a:ext cx="83187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6600"/>
              </a:buClr>
              <a:buFont typeface="Franklin Gothic Medium" pitchFamily="34" charset="0"/>
              <a:buChar char="•"/>
            </a:pPr>
            <a:r>
              <a:rPr lang="ru-RU" sz="4000" dirty="0" err="1" smtClean="0">
                <a:cs typeface="Times New Roman" pitchFamily="18" charset="0"/>
              </a:rPr>
              <a:t>ГиппоБУМ</a:t>
            </a:r>
            <a:r>
              <a:rPr lang="ru-RU" sz="4000" dirty="0" smtClean="0">
                <a:cs typeface="Times New Roman" pitchFamily="18" charset="0"/>
              </a:rPr>
              <a:t>!</a:t>
            </a:r>
          </a:p>
          <a:p>
            <a:pPr>
              <a:buClr>
                <a:srgbClr val="FF6600"/>
              </a:buClr>
              <a:buFont typeface="Franklin Gothic Medium" pitchFamily="34" charset="0"/>
              <a:buChar char="•"/>
            </a:pPr>
            <a:r>
              <a:rPr lang="ru-RU" sz="4000" dirty="0" smtClean="0">
                <a:cs typeface="Times New Roman" pitchFamily="18" charset="0"/>
              </a:rPr>
              <a:t>Горячее предложение</a:t>
            </a:r>
          </a:p>
          <a:p>
            <a:pPr>
              <a:buClr>
                <a:srgbClr val="FF6600"/>
              </a:buClr>
              <a:buFont typeface="Franklin Gothic Medium" pitchFamily="34" charset="0"/>
              <a:buChar char="•"/>
            </a:pPr>
            <a:r>
              <a:rPr lang="ru-RU" sz="4000" dirty="0" err="1" smtClean="0">
                <a:cs typeface="Times New Roman" pitchFamily="18" charset="0"/>
              </a:rPr>
              <a:t>Суперцена</a:t>
            </a:r>
            <a:endParaRPr lang="ru-RU" sz="4000" dirty="0" smtClean="0">
              <a:cs typeface="Times New Roman" pitchFamily="18" charset="0"/>
            </a:endParaRPr>
          </a:p>
          <a:p>
            <a:pPr>
              <a:buClr>
                <a:srgbClr val="FF6600"/>
              </a:buClr>
              <a:buFont typeface="Franklin Gothic Medium" pitchFamily="34" charset="0"/>
              <a:buChar char="•"/>
            </a:pPr>
            <a:r>
              <a:rPr lang="ru-RU" sz="4000" b="1" dirty="0" smtClean="0">
                <a:cs typeface="Times New Roman" pitchFamily="18" charset="0"/>
              </a:rPr>
              <a:t>%</a:t>
            </a:r>
            <a:r>
              <a:rPr lang="ru-RU" sz="5000" dirty="0" smtClean="0">
                <a:cs typeface="Times New Roman" pitchFamily="18" charset="0"/>
              </a:rPr>
              <a:t> </a:t>
            </a:r>
            <a:r>
              <a:rPr lang="ru-RU" sz="3500" dirty="0" smtClean="0">
                <a:cs typeface="Times New Roman" pitchFamily="18" charset="0"/>
              </a:rPr>
              <a:t>(Выгодное предложение</a:t>
            </a:r>
            <a:r>
              <a:rPr lang="ru-RU" sz="3500" dirty="0" smtClean="0">
                <a:cs typeface="Times New Roman" pitchFamily="18" charset="0"/>
              </a:rPr>
              <a:t>)</a:t>
            </a:r>
          </a:p>
          <a:p>
            <a:pPr>
              <a:buClr>
                <a:srgbClr val="FF6600"/>
              </a:buClr>
              <a:buFont typeface="Franklin Gothic Medium" pitchFamily="34" charset="0"/>
              <a:buChar char="•"/>
            </a:pPr>
            <a:r>
              <a:rPr lang="ru-RU" sz="3500" dirty="0" smtClean="0">
                <a:cs typeface="Times New Roman" pitchFamily="18" charset="0"/>
              </a:rPr>
              <a:t>Новинка</a:t>
            </a:r>
            <a:endParaRPr lang="ru-RU" sz="3500" dirty="0" smtClean="0"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2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114298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6600"/>
                </a:solidFill>
                <a:cs typeface="Times New Roman" pitchFamily="18" charset="0"/>
              </a:rPr>
              <a:t>Варианты продвижения, в рамках акций: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107154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Периоды проведения акций, в рамках продвижения </a:t>
            </a:r>
            <a:r>
              <a:rPr lang="ru-RU" dirty="0" err="1" smtClean="0">
                <a:solidFill>
                  <a:srgbClr val="FF6600"/>
                </a:solidFill>
                <a:cs typeface="Times New Roman" pitchFamily="18" charset="0"/>
              </a:rPr>
              <a:t>ГиппоБУМ</a:t>
            </a:r>
            <a:r>
              <a:rPr lang="ru-RU" dirty="0" smtClean="0">
                <a:solidFill>
                  <a:srgbClr val="FF6600"/>
                </a:solidFill>
                <a:cs typeface="Times New Roman" pitchFamily="18" charset="0"/>
              </a:rPr>
              <a:t>!</a:t>
            </a:r>
            <a:r>
              <a:rPr lang="ru-RU" dirty="0" smtClean="0"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6600"/>
                </a:solidFill>
                <a:cs typeface="Times New Roman" pitchFamily="18" charset="0"/>
              </a:rPr>
              <a:t>Суперцена</a:t>
            </a:r>
            <a:r>
              <a:rPr lang="ru-RU" dirty="0" smtClean="0">
                <a:cs typeface="Times New Roman" pitchFamily="18" charset="0"/>
              </a:rPr>
              <a:t>:</a:t>
            </a:r>
            <a:r>
              <a:rPr lang="en-US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3</a:t>
            </a:fld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6360095"/>
              </p:ext>
            </p:extLst>
          </p:nvPr>
        </p:nvGraphicFramePr>
        <p:xfrm>
          <a:off x="642910" y="1714488"/>
          <a:ext cx="7858180" cy="446246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929090"/>
                <a:gridCol w="3929090"/>
              </a:tblGrid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/>
                        <a:t>06.02.2014 – 19.02.2014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24.07.2014  - 06.08.2014</a:t>
                      </a: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/>
                        <a:t>20.02.2014 – 05.03.2014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07.08.2014 – 20.08.2014</a:t>
                      </a: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/>
                        <a:t>06.03.2014 – 19.03.2014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21.08.2014 – 03.09.2014</a:t>
                      </a: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/>
                        <a:t>20.03.2014 – 02.04.2014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04.09.2014 – 17.09.2014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03.04.2014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 – 16.04.2014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18.09.2014 – 01.10.2014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17.04.2014 – 30.04.2014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02.10.2014 – 15.10.2014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01.05.2014 – 14.05.2014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16.10.2014 – 29.10.2014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15.05.2014 – 28.05.2014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30.10.2014 – 12.11.2014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29.05.2014 – 11.06.2014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13.11.2014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 – 26.11.2014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12.06.2014 – 25.06.2014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27.11.2014 – 10.12.2014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26.06.2014 –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 09.07.2014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11.12.2014 – 24.12.2014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3690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10.07.2014 – 23.07.2014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25.12.2014 – 07.01.2014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93403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Периоды проведения акций, в рамках продвижения </a:t>
            </a:r>
            <a:r>
              <a:rPr lang="en-US" b="1" dirty="0" smtClean="0">
                <a:solidFill>
                  <a:srgbClr val="FF6600"/>
                </a:solidFill>
                <a:cs typeface="Times New Roman" pitchFamily="18" charset="0"/>
              </a:rPr>
              <a:t>%</a:t>
            </a:r>
            <a:r>
              <a:rPr lang="en-US" dirty="0" smtClean="0">
                <a:solidFill>
                  <a:srgbClr val="FF6600"/>
                </a:solidFill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FF6600"/>
                </a:solidFill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rgbClr val="FF6600"/>
                </a:solidFill>
                <a:cs typeface="Times New Roman" pitchFamily="18" charset="0"/>
              </a:rPr>
              <a:t>Выгодное предложение)</a:t>
            </a:r>
            <a:r>
              <a:rPr lang="ru-RU" dirty="0" smtClean="0">
                <a:cs typeface="Times New Roman" pitchFamily="18" charset="0"/>
              </a:rPr>
              <a:t>:</a:t>
            </a:r>
            <a:r>
              <a:rPr lang="en-US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4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929198"/>
            <a:ext cx="8266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Периоды проведения акций в рамках продвижения </a:t>
            </a:r>
            <a:r>
              <a:rPr lang="ru-RU" dirty="0" smtClean="0">
                <a:solidFill>
                  <a:srgbClr val="FF6600"/>
                </a:solidFill>
                <a:cs typeface="Times New Roman" pitchFamily="18" charset="0"/>
              </a:rPr>
              <a:t>ГОРЯЧЕЕ ПРЕДЛОЖЕНИЕ </a:t>
            </a:r>
            <a:r>
              <a:rPr lang="ru-RU" dirty="0" smtClean="0">
                <a:cs typeface="Times New Roman" pitchFamily="18" charset="0"/>
              </a:rPr>
              <a:t>– индивидуальны для каждой механики, и согласовываются отдельно с отделом маркетинга.</a:t>
            </a:r>
            <a:r>
              <a:rPr lang="en-US" dirty="0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6360095"/>
              </p:ext>
            </p:extLst>
          </p:nvPr>
        </p:nvGraphicFramePr>
        <p:xfrm>
          <a:off x="642910" y="2000241"/>
          <a:ext cx="7858180" cy="257176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929090"/>
                <a:gridCol w="3929090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/>
                        <a:t>06.02.2014 – 05.03.2014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24.07.2014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 – 20.08.2014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/>
                        <a:t>06.03.2014 – 02.04.2014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21.08.2014 – 17.09.2014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03.04.2014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 – 30.04.2014</a:t>
                      </a:r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18.09.2014 – 15.10.2014</a:t>
                      </a:r>
                    </a:p>
                  </a:txBody>
                  <a:tcPr marL="6112" marR="6112" marT="6112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01.05.2014 – 28.05.2014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16.10.2014 – 12.11.2014</a:t>
                      </a:r>
                    </a:p>
                  </a:txBody>
                  <a:tcPr marL="6112" marR="6112" marT="6112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29.05.2014 – 25.06.2014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13.11.2014 – 10.12.2014</a:t>
                      </a:r>
                    </a:p>
                  </a:txBody>
                  <a:tcPr marL="6112" marR="6112" marT="6112" marB="0" anchor="ctr"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26.06.2014 – 23.07.2014</a:t>
                      </a:r>
                    </a:p>
                  </a:txBody>
                  <a:tcPr marL="6112" marR="6112" marT="611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11.12.2014 – 07.01.2014</a:t>
                      </a:r>
                    </a:p>
                  </a:txBody>
                  <a:tcPr marL="6112" marR="6112" marT="6112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20000" y="71414"/>
            <a:ext cx="52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ГиппоБУМ</a:t>
            </a:r>
            <a:r>
              <a:rPr lang="ru-RU" sz="3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3286124"/>
            <a:ext cx="8389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Размещение </a:t>
            </a:r>
            <a:r>
              <a:rPr lang="ru-RU" dirty="0">
                <a:cs typeface="Times New Roman" pitchFamily="18" charset="0"/>
              </a:rPr>
              <a:t>на </a:t>
            </a:r>
            <a:r>
              <a:rPr lang="en-US" dirty="0" smtClean="0">
                <a:cs typeface="Times New Roman" pitchFamily="18" charset="0"/>
              </a:rPr>
              <a:t>TV</a:t>
            </a:r>
            <a:r>
              <a:rPr lang="ru-RU" dirty="0" smtClean="0">
                <a:cs typeface="Times New Roman" pitchFamily="18" charset="0"/>
              </a:rPr>
              <a:t>, в рамках акционного ролика сети.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Включение позиции в листовку сети, тираж </a:t>
            </a:r>
            <a:r>
              <a:rPr lang="ru-RU" b="1" dirty="0" smtClean="0">
                <a:cs typeface="Times New Roman" pitchFamily="18" charset="0"/>
              </a:rPr>
              <a:t>130 000 </a:t>
            </a:r>
            <a:r>
              <a:rPr lang="ru-RU" dirty="0" smtClean="0">
                <a:cs typeface="Times New Roman" pitchFamily="18" charset="0"/>
              </a:rPr>
              <a:t>шт, и размещение листовки в формате </a:t>
            </a:r>
            <a:r>
              <a:rPr lang="en-US" dirty="0" err="1" smtClean="0">
                <a:cs typeface="Times New Roman" pitchFamily="18" charset="0"/>
              </a:rPr>
              <a:t>pdf</a:t>
            </a:r>
            <a:r>
              <a:rPr lang="ru-RU" dirty="0" smtClean="0">
                <a:cs typeface="Times New Roman" pitchFamily="18" charset="0"/>
              </a:rPr>
              <a:t> на сайте сети  </a:t>
            </a:r>
            <a:r>
              <a:rPr lang="en-US" dirty="0" smtClean="0">
                <a:cs typeface="Times New Roman" pitchFamily="18" charset="0"/>
                <a:hlinkClick r:id="rId2"/>
              </a:rPr>
              <a:t>www.gippo.by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>
                <a:cs typeface="Times New Roman" pitchFamily="18" charset="0"/>
              </a:rPr>
              <a:t>Размещение на </a:t>
            </a:r>
            <a:r>
              <a:rPr lang="ru-RU" dirty="0" err="1" smtClean="0">
                <a:cs typeface="Times New Roman" pitchFamily="18" charset="0"/>
              </a:rPr>
              <a:t>бордах</a:t>
            </a:r>
            <a:r>
              <a:rPr lang="ru-RU" dirty="0" smtClean="0">
                <a:cs typeface="Times New Roman" pitchFamily="18" charset="0"/>
              </a:rPr>
              <a:t>, 4 шт, в рамках адресной программы сети.</a:t>
            </a:r>
            <a:endParaRPr lang="ru-RU" dirty="0">
              <a:cs typeface="Times New Roman" pitchFamily="18" charset="0"/>
            </a:endParaRP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Включение позиции в листовку, размещаемую </a:t>
            </a:r>
            <a:r>
              <a:rPr lang="ru-RU" dirty="0">
                <a:cs typeface="Times New Roman" pitchFamily="18" charset="0"/>
              </a:rPr>
              <a:t>в </a:t>
            </a:r>
            <a:r>
              <a:rPr lang="ru-RU" dirty="0" smtClean="0">
                <a:cs typeface="Times New Roman" pitchFamily="18" charset="0"/>
              </a:rPr>
              <a:t>метро.</a:t>
            </a:r>
            <a:endParaRPr lang="ru-RU" dirty="0">
              <a:cs typeface="Times New Roman" pitchFamily="18" charset="0"/>
            </a:endParaRP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Размещение информации об акционной позиции </a:t>
            </a:r>
            <a:r>
              <a:rPr lang="ru-RU" dirty="0">
                <a:cs typeface="Times New Roman" pitchFamily="18" charset="0"/>
              </a:rPr>
              <a:t>на </a:t>
            </a:r>
            <a:r>
              <a:rPr lang="ru-RU" dirty="0" smtClean="0">
                <a:cs typeface="Times New Roman" pitchFamily="18" charset="0"/>
              </a:rPr>
              <a:t>мониторах, расположенных в магазинах сети, в том числе на экране ТО Горецкого.</a:t>
            </a:r>
            <a:endParaRPr lang="ru-RU" dirty="0">
              <a:cs typeface="Times New Roman" pitchFamily="18" charset="0"/>
            </a:endParaRP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err="1" smtClean="0">
                <a:cs typeface="Times New Roman" pitchFamily="18" charset="0"/>
              </a:rPr>
              <a:t>Паллетная</a:t>
            </a:r>
            <a:r>
              <a:rPr lang="ru-RU" dirty="0" smtClean="0">
                <a:cs typeface="Times New Roman" pitchFamily="18" charset="0"/>
              </a:rPr>
              <a:t>, торцевая выкладка акционной позиции.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5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257174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Каналы продвижения:  </a:t>
            </a:r>
          </a:p>
        </p:txBody>
      </p:sp>
      <p:pic>
        <p:nvPicPr>
          <p:cNvPr id="15" name="Рисунок 14" descr="визуал_гиппоБУМ!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29586" y="800088"/>
            <a:ext cx="1030224" cy="914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107154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Условия акции: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910" y="1643050"/>
            <a:ext cx="8389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Максимальная скидка на товар от поставщика.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Самая низкая цена на </a:t>
            </a:r>
            <a:r>
              <a:rPr lang="ru-RU" dirty="0" err="1" smtClean="0">
                <a:cs typeface="Times New Roman" pitchFamily="18" charset="0"/>
              </a:rPr>
              <a:t>акционный</a:t>
            </a:r>
            <a:r>
              <a:rPr lang="ru-RU" dirty="0" smtClean="0">
                <a:cs typeface="Times New Roman" pitchFamily="18" charset="0"/>
              </a:rPr>
              <a:t> товар в РБ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3143248"/>
            <a:ext cx="84051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Включение акционной позиции </a:t>
            </a:r>
            <a:r>
              <a:rPr lang="ru-RU" dirty="0">
                <a:cs typeface="Times New Roman" pitchFamily="18" charset="0"/>
              </a:rPr>
              <a:t>в листовку сети, тираж </a:t>
            </a:r>
            <a:r>
              <a:rPr lang="ru-RU" b="1" dirty="0" smtClean="0">
                <a:cs typeface="Times New Roman" pitchFamily="18" charset="0"/>
              </a:rPr>
              <a:t>130 </a:t>
            </a:r>
            <a:r>
              <a:rPr lang="ru-RU" b="1" dirty="0">
                <a:cs typeface="Times New Roman" pitchFamily="18" charset="0"/>
              </a:rPr>
              <a:t>000 </a:t>
            </a:r>
            <a:r>
              <a:rPr lang="ru-RU" dirty="0">
                <a:cs typeface="Times New Roman" pitchFamily="18" charset="0"/>
              </a:rPr>
              <a:t>шт, и размещение листовки в формате </a:t>
            </a:r>
            <a:r>
              <a:rPr lang="en-US" dirty="0" err="1">
                <a:cs typeface="Times New Roman" pitchFamily="18" charset="0"/>
              </a:rPr>
              <a:t>pdf</a:t>
            </a:r>
            <a:r>
              <a:rPr lang="ru-RU" dirty="0">
                <a:cs typeface="Times New Roman" pitchFamily="18" charset="0"/>
              </a:rPr>
              <a:t> на сайте сети  </a:t>
            </a:r>
            <a:r>
              <a:rPr lang="en-US" dirty="0">
                <a:cs typeface="Times New Roman" pitchFamily="18" charset="0"/>
                <a:hlinkClick r:id="rId2"/>
              </a:rPr>
              <a:t>www.gippo.by</a:t>
            </a:r>
            <a:r>
              <a:rPr lang="ru-RU" dirty="0">
                <a:cs typeface="Times New Roman" pitchFamily="18" charset="0"/>
              </a:rPr>
              <a:t>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Размещение </a:t>
            </a:r>
            <a:r>
              <a:rPr lang="ru-RU" dirty="0">
                <a:cs typeface="Times New Roman" pitchFamily="18" charset="0"/>
              </a:rPr>
              <a:t>информации об акционной позиции на мониторах, расположенных в магазинах сети, в том числе на экране ТО Горецкого.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err="1">
                <a:cs typeface="Times New Roman" pitchFamily="18" charset="0"/>
              </a:rPr>
              <a:t>Паллетная</a:t>
            </a:r>
            <a:r>
              <a:rPr lang="ru-RU" dirty="0">
                <a:cs typeface="Times New Roman" pitchFamily="18" charset="0"/>
              </a:rPr>
              <a:t>, торцевая выкладка акционной </a:t>
            </a:r>
            <a:r>
              <a:rPr lang="ru-RU" dirty="0" smtClean="0">
                <a:cs typeface="Times New Roman" pitchFamily="18" charset="0"/>
              </a:rPr>
              <a:t>позиции, выделение мест продаж </a:t>
            </a:r>
            <a:r>
              <a:rPr lang="en-US" dirty="0" smtClean="0">
                <a:cs typeface="Times New Roman" pitchFamily="18" charset="0"/>
              </a:rPr>
              <a:t>POS</a:t>
            </a:r>
            <a:r>
              <a:rPr lang="ru-RU" dirty="0" smtClean="0">
                <a:cs typeface="Times New Roman" pitchFamily="18" charset="0"/>
              </a:rPr>
              <a:t>-материалами.</a:t>
            </a:r>
            <a:endParaRPr lang="ru-RU" dirty="0">
              <a:cs typeface="Times New Roman" pitchFamily="18" charset="0"/>
            </a:endParaRP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Размещение информации об акции на входных группах торговых объектов.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Размещение  акционной позиции на </a:t>
            </a:r>
            <a:r>
              <a:rPr lang="ru-RU" dirty="0" err="1" smtClean="0">
                <a:cs typeface="Times New Roman" pitchFamily="18" charset="0"/>
              </a:rPr>
              <a:t>бордах</a:t>
            </a:r>
            <a:r>
              <a:rPr lang="ru-RU" dirty="0" smtClean="0">
                <a:cs typeface="Times New Roman" pitchFamily="18" charset="0"/>
              </a:rPr>
              <a:t>, в листовке в метро и </a:t>
            </a:r>
            <a:r>
              <a:rPr lang="en-US" dirty="0" smtClean="0">
                <a:cs typeface="Times New Roman" pitchFamily="18" charset="0"/>
              </a:rPr>
              <a:t>TV </a:t>
            </a:r>
            <a:r>
              <a:rPr lang="ru-RU" dirty="0" smtClean="0">
                <a:cs typeface="Times New Roman" pitchFamily="18" charset="0"/>
              </a:rPr>
              <a:t>рассматривается индивидуально для каждой акции.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6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0000" y="71414"/>
            <a:ext cx="52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Горячее предложение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250030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Каналы продвижения:</a:t>
            </a:r>
          </a:p>
        </p:txBody>
      </p:sp>
      <p:pic>
        <p:nvPicPr>
          <p:cNvPr id="13" name="Рисунок 12" descr="визуал_горячее предложение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930800" y="799200"/>
            <a:ext cx="1030224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107154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Условия акции: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1643050"/>
            <a:ext cx="838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Использование нестандартных механик на основе накопления.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538165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3500438"/>
            <a:ext cx="8389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Включение акционной позиции </a:t>
            </a:r>
            <a:r>
              <a:rPr lang="ru-RU" dirty="0">
                <a:cs typeface="Times New Roman" pitchFamily="18" charset="0"/>
              </a:rPr>
              <a:t>в листовку сети, </a:t>
            </a:r>
            <a:r>
              <a:rPr lang="ru-RU" dirty="0" smtClean="0">
                <a:cs typeface="Times New Roman" pitchFamily="18" charset="0"/>
              </a:rPr>
              <a:t/>
            </a:r>
            <a:br>
              <a:rPr lang="ru-RU" dirty="0" smtClean="0"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тираж </a:t>
            </a:r>
            <a:r>
              <a:rPr lang="ru-RU" b="1" dirty="0" smtClean="0">
                <a:cs typeface="Times New Roman" pitchFamily="18" charset="0"/>
              </a:rPr>
              <a:t>130 </a:t>
            </a:r>
            <a:r>
              <a:rPr lang="ru-RU" b="1" dirty="0">
                <a:cs typeface="Times New Roman" pitchFamily="18" charset="0"/>
              </a:rPr>
              <a:t>000 </a:t>
            </a:r>
            <a:r>
              <a:rPr lang="ru-RU" dirty="0">
                <a:cs typeface="Times New Roman" pitchFamily="18" charset="0"/>
              </a:rPr>
              <a:t>шт, и размещение листовки в формате </a:t>
            </a:r>
            <a:r>
              <a:rPr lang="en-US" dirty="0" err="1">
                <a:cs typeface="Times New Roman" pitchFamily="18" charset="0"/>
              </a:rPr>
              <a:t>pdf</a:t>
            </a:r>
            <a:r>
              <a:rPr lang="ru-RU" dirty="0">
                <a:cs typeface="Times New Roman" pitchFamily="18" charset="0"/>
              </a:rPr>
              <a:t> на сайте сети  </a:t>
            </a:r>
            <a:r>
              <a:rPr lang="en-US" dirty="0">
                <a:cs typeface="Times New Roman" pitchFamily="18" charset="0"/>
                <a:hlinkClick r:id="rId3"/>
              </a:rPr>
              <a:t>www.gippo.by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err="1">
                <a:cs typeface="Times New Roman" pitchFamily="18" charset="0"/>
              </a:rPr>
              <a:t>Паллетная</a:t>
            </a:r>
            <a:r>
              <a:rPr lang="ru-RU" dirty="0">
                <a:cs typeface="Times New Roman" pitchFamily="18" charset="0"/>
              </a:rPr>
              <a:t>, торцевая выкладка </a:t>
            </a:r>
            <a:r>
              <a:rPr lang="ru-RU" dirty="0" err="1">
                <a:cs typeface="Times New Roman" pitchFamily="18" charset="0"/>
              </a:rPr>
              <a:t>акционной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позиции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7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0000" y="71414"/>
            <a:ext cx="52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Суперцена</a:t>
            </a:r>
            <a:endParaRPr lang="ru-RU" sz="3600" b="1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78605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Каналы продвижения:  </a:t>
            </a:r>
          </a:p>
        </p:txBody>
      </p:sp>
      <p:pic>
        <p:nvPicPr>
          <p:cNvPr id="13" name="Рисунок 12" descr="визуал_суперцена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930800" y="799200"/>
            <a:ext cx="1030224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107154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Условия акции: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1643050"/>
            <a:ext cx="838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Предоставление поставщиком глубокой скидки.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4711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3643314"/>
            <a:ext cx="8389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Оформление </a:t>
            </a:r>
            <a:r>
              <a:rPr lang="en-US" dirty="0" smtClean="0">
                <a:cs typeface="Times New Roman" pitchFamily="18" charset="0"/>
              </a:rPr>
              <a:t>POS-</a:t>
            </a:r>
            <a:r>
              <a:rPr lang="ru-RU" dirty="0" smtClean="0">
                <a:cs typeface="Times New Roman" pitchFamily="18" charset="0"/>
              </a:rPr>
              <a:t>материалами мест выкладки акционных позиций.</a:t>
            </a:r>
          </a:p>
          <a:p>
            <a:endParaRPr lang="ru-RU" sz="2200" dirty="0"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8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0000" y="71414"/>
            <a:ext cx="52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Выгодное предложение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2910" y="285749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Каналы продвижения:  </a:t>
            </a:r>
          </a:p>
        </p:txBody>
      </p:sp>
      <p:pic>
        <p:nvPicPr>
          <p:cNvPr id="14" name="Рисунок 13" descr="визуал_%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715272" y="857232"/>
            <a:ext cx="1219200" cy="4785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1071546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Условия акции: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1643050"/>
            <a:ext cx="8389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Предоставление поставщиком скидки на товар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1628775"/>
            <a:ext cx="838996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6600"/>
              </a:buClr>
              <a:buFont typeface="Arial" pitchFamily="34" charset="0"/>
              <a:buChar char="•"/>
            </a:pPr>
            <a:endParaRPr lang="ru-RU" dirty="0" smtClean="0">
              <a:cs typeface="Times New Roman" pitchFamily="18" charset="0"/>
            </a:endParaRPr>
          </a:p>
          <a:p>
            <a:pPr marL="342900" indent="-34290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Оформление </a:t>
            </a:r>
            <a:r>
              <a:rPr lang="en-US" dirty="0" smtClean="0">
                <a:cs typeface="Times New Roman" pitchFamily="18" charset="0"/>
              </a:rPr>
              <a:t>POS-</a:t>
            </a:r>
            <a:r>
              <a:rPr lang="ru-RU" dirty="0" smtClean="0">
                <a:cs typeface="Times New Roman" pitchFamily="18" charset="0"/>
              </a:rPr>
              <a:t>материалами мест выкладки (домашних полок) товарных позиций-новинок  (не более 2-х шелфтокеров на полку).  Согласование дизайна с отделом маркетинга. Стоимость согласно утвержденного прейскуранта в сети.</a:t>
            </a:r>
          </a:p>
          <a:p>
            <a:pPr marL="342900" indent="-34290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err="1" smtClean="0">
                <a:cs typeface="Times New Roman" pitchFamily="18" charset="0"/>
              </a:rPr>
              <a:t>Брендирование</a:t>
            </a: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dirty="0" err="1" smtClean="0">
                <a:cs typeface="Times New Roman" pitchFamily="18" charset="0"/>
              </a:rPr>
              <a:t>паллето-мест</a:t>
            </a:r>
            <a:r>
              <a:rPr lang="ru-RU" dirty="0" smtClean="0">
                <a:cs typeface="Times New Roman" pitchFamily="18" charset="0"/>
              </a:rPr>
              <a:t>  и одновременное оформление </a:t>
            </a:r>
            <a:r>
              <a:rPr lang="en-US" dirty="0" smtClean="0">
                <a:cs typeface="Times New Roman" pitchFamily="18" charset="0"/>
              </a:rPr>
              <a:t>POS</a:t>
            </a:r>
            <a:r>
              <a:rPr lang="ru-RU" dirty="0" smtClean="0">
                <a:cs typeface="Times New Roman" pitchFamily="18" charset="0"/>
              </a:rPr>
              <a:t>-материалами в 6 торговых объектах  – 5 000 000   руб. за один месяц.</a:t>
            </a:r>
          </a:p>
          <a:p>
            <a:pPr marL="342900" indent="-342900">
              <a:buClr>
                <a:srgbClr val="FF6600"/>
              </a:buClr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Максимальный период </a:t>
            </a:r>
            <a:r>
              <a:rPr lang="ru-RU" dirty="0" err="1" smtClean="0">
                <a:cs typeface="Times New Roman" pitchFamily="18" charset="0"/>
              </a:rPr>
              <a:t>брендирования</a:t>
            </a:r>
            <a:r>
              <a:rPr lang="ru-RU" dirty="0" smtClean="0">
                <a:cs typeface="Times New Roman" pitchFamily="18" charset="0"/>
              </a:rPr>
              <a:t> в рамках продвижения товара-новинки– 2 месяца.</a:t>
            </a:r>
          </a:p>
          <a:p>
            <a:pPr marL="342900" indent="-342900"/>
            <a:endParaRPr lang="ru-RU" sz="2200" dirty="0">
              <a:cs typeface="Times New Roman" pitchFamily="18" charset="0"/>
            </a:endParaRPr>
          </a:p>
          <a:p>
            <a:endParaRPr lang="ru-RU" sz="2400" b="1" dirty="0" smtClean="0">
              <a:cs typeface="Times New Roman" pitchFamily="18" charset="0"/>
            </a:endParaRPr>
          </a:p>
          <a:p>
            <a:endParaRPr lang="ru-RU" sz="2200" dirty="0"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5338" y="6356350"/>
            <a:ext cx="571504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</a:rPr>
              <a:pPr algn="ctr"/>
              <a:t>9</a:t>
            </a:fld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0000" y="71414"/>
            <a:ext cx="52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Новинка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72" y="928670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Каналы продвижения:  </a:t>
            </a:r>
          </a:p>
        </p:txBody>
      </p:sp>
      <p:pic>
        <p:nvPicPr>
          <p:cNvPr id="7" name="Рисунок 6" descr="новинка.jpg"/>
          <p:cNvPicPr/>
          <p:nvPr/>
        </p:nvPicPr>
        <p:blipFill>
          <a:blip r:embed="rId2" cstate="print"/>
          <a:srcRect l="2591" t="2488" r="2045" b="19880"/>
          <a:stretch>
            <a:fillRect/>
          </a:stretch>
        </p:blipFill>
        <p:spPr>
          <a:xfrm>
            <a:off x="7786710" y="785794"/>
            <a:ext cx="1142976" cy="7858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ppo2013">
  <a:themeElements>
    <a:clrScheme name="Другая 1">
      <a:dk1>
        <a:sysClr val="windowText" lastClr="000000"/>
      </a:dk1>
      <a:lt1>
        <a:sysClr val="window" lastClr="FFFFFF"/>
      </a:lt1>
      <a:dk2>
        <a:srgbClr val="BED109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ppo">
      <a:majorFont>
        <a:latin typeface="Franklin Gothic Medium"/>
        <a:ea typeface=""/>
        <a:cs typeface=""/>
      </a:majorFont>
      <a:minorFont>
        <a:latin typeface="Franklin Gothic Medium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gippo2013</Template>
  <TotalTime>1250</TotalTime>
  <Words>504</Words>
  <Application>Microsoft Office PowerPoint</Application>
  <PresentationFormat>Экран (4:3)</PresentationFormat>
  <Paragraphs>94</Paragraphs>
  <Slides>9</Slides>
  <Notes>1</Notes>
  <HiddenSlides>9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gippo2013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zhoe</cp:lastModifiedBy>
  <cp:revision>133</cp:revision>
  <dcterms:modified xsi:type="dcterms:W3CDTF">2014-02-06T13:54:11Z</dcterms:modified>
</cp:coreProperties>
</file>